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59" r:id="rId6"/>
    <p:sldId id="262" r:id="rId7"/>
    <p:sldId id="263" r:id="rId8"/>
    <p:sldId id="264" r:id="rId9"/>
    <p:sldId id="261"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0" d="100"/>
          <a:sy n="90" d="100"/>
        </p:scale>
        <p:origin x="-114"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86783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57140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88116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149455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801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2312090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2439186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098483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267239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450156-6DA9-490D-B8D6-DB957F05DBB6}" type="datetimeFigureOut">
              <a:rPr lang="es-GT" smtClean="0"/>
              <a:t>30/04/2020</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267467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450156-6DA9-490D-B8D6-DB957F05DBB6}" type="datetimeFigureOut">
              <a:rPr lang="es-GT" smtClean="0"/>
              <a:t>30/04/2020</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1321385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450156-6DA9-490D-B8D6-DB957F05DBB6}" type="datetimeFigureOut">
              <a:rPr lang="es-GT" smtClean="0"/>
              <a:t>30/04/2020</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17367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50156-6DA9-490D-B8D6-DB957F05DBB6}" type="datetimeFigureOut">
              <a:rPr lang="es-GT" smtClean="0"/>
              <a:t>30/04/2020</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00923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50156-6DA9-490D-B8D6-DB957F05DBB6}" type="datetimeFigureOut">
              <a:rPr lang="es-GT" smtClean="0"/>
              <a:t>30/04/2020</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96356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450156-6DA9-490D-B8D6-DB957F05DBB6}" type="datetimeFigureOut">
              <a:rPr lang="es-GT" smtClean="0"/>
              <a:t>30/04/2020</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3037462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450156-6DA9-490D-B8D6-DB957F05DBB6}" type="datetimeFigureOut">
              <a:rPr lang="es-GT" smtClean="0"/>
              <a:t>30/04/2020</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C17D813A-C5D0-4381-8C7A-A59C91B181F1}" type="slidenum">
              <a:rPr lang="es-GT" smtClean="0"/>
              <a:t>‹#›</a:t>
            </a:fld>
            <a:endParaRPr lang="es-GT"/>
          </a:p>
        </p:txBody>
      </p:sp>
    </p:spTree>
    <p:extLst>
      <p:ext uri="{BB962C8B-B14F-4D97-AF65-F5344CB8AC3E}">
        <p14:creationId xmlns:p14="http://schemas.microsoft.com/office/powerpoint/2010/main" val="2017541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450156-6DA9-490D-B8D6-DB957F05DBB6}" type="datetimeFigureOut">
              <a:rPr lang="es-GT" smtClean="0"/>
              <a:t>30/04/2020</a:t>
            </a:fld>
            <a:endParaRPr lang="es-G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7D813A-C5D0-4381-8C7A-A59C91B181F1}" type="slidenum">
              <a:rPr lang="es-GT" smtClean="0"/>
              <a:t>‹#›</a:t>
            </a:fld>
            <a:endParaRPr lang="es-GT"/>
          </a:p>
        </p:txBody>
      </p:sp>
    </p:spTree>
    <p:extLst>
      <p:ext uri="{BB962C8B-B14F-4D97-AF65-F5344CB8AC3E}">
        <p14:creationId xmlns:p14="http://schemas.microsoft.com/office/powerpoint/2010/main" val="3032550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33D0D-5BC7-4192-9E4F-A945C2347A5D}"/>
              </a:ext>
            </a:extLst>
          </p:cNvPr>
          <p:cNvSpPr>
            <a:spLocks noGrp="1"/>
          </p:cNvSpPr>
          <p:nvPr>
            <p:ph type="ctrTitle"/>
          </p:nvPr>
        </p:nvSpPr>
        <p:spPr>
          <a:xfrm>
            <a:off x="684212" y="685799"/>
            <a:ext cx="9360936" cy="2971801"/>
          </a:xfrm>
        </p:spPr>
        <p:txBody>
          <a:bodyPr>
            <a:normAutofit/>
          </a:bodyPr>
          <a:lstStyle/>
          <a:p>
            <a:r>
              <a:rPr lang="es-GT" dirty="0"/>
              <a:t>Optimización de los buscadores por concordancia</a:t>
            </a:r>
            <a:br>
              <a:rPr lang="es-GT" dirty="0"/>
            </a:br>
            <a:r>
              <a:rPr lang="es-GT" dirty="0"/>
              <a:t>de patrones basados en AFD</a:t>
            </a:r>
          </a:p>
        </p:txBody>
      </p:sp>
      <p:sp>
        <p:nvSpPr>
          <p:cNvPr id="3" name="Subtitle 2">
            <a:extLst>
              <a:ext uri="{FF2B5EF4-FFF2-40B4-BE49-F238E27FC236}">
                <a16:creationId xmlns:a16="http://schemas.microsoft.com/office/drawing/2014/main" xmlns="" id="{74043E4A-FC83-43E7-8A18-16B395BD371C}"/>
              </a:ext>
            </a:extLst>
          </p:cNvPr>
          <p:cNvSpPr>
            <a:spLocks noGrp="1"/>
          </p:cNvSpPr>
          <p:nvPr>
            <p:ph type="subTitle" idx="1"/>
          </p:nvPr>
        </p:nvSpPr>
        <p:spPr/>
        <p:txBody>
          <a:bodyPr/>
          <a:lstStyle/>
          <a:p>
            <a:endParaRPr lang="es-GT"/>
          </a:p>
        </p:txBody>
      </p:sp>
    </p:spTree>
    <p:extLst>
      <p:ext uri="{BB962C8B-B14F-4D97-AF65-F5344CB8AC3E}">
        <p14:creationId xmlns:p14="http://schemas.microsoft.com/office/powerpoint/2010/main" val="124760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E8632035-46C9-4AFE-80EE-C16A930873D2}"/>
              </a:ext>
            </a:extLst>
          </p:cNvPr>
          <p:cNvGrpSpPr/>
          <p:nvPr/>
        </p:nvGrpSpPr>
        <p:grpSpPr>
          <a:xfrm>
            <a:off x="487194" y="-16287"/>
            <a:ext cx="4002919" cy="5202436"/>
            <a:chOff x="2138574" y="23865"/>
            <a:chExt cx="5398715" cy="6809760"/>
          </a:xfrm>
        </p:grpSpPr>
        <p:sp>
          <p:nvSpPr>
            <p:cNvPr id="101" name="TextBox 100">
              <a:extLst>
                <a:ext uri="{FF2B5EF4-FFF2-40B4-BE49-F238E27FC236}">
                  <a16:creationId xmlns:a16="http://schemas.microsoft.com/office/drawing/2014/main" xmlns="" id="{0769CBC0-974D-4822-9E23-3EFF9B6A8954}"/>
                </a:ext>
              </a:extLst>
            </p:cNvPr>
            <p:cNvSpPr txBox="1"/>
            <p:nvPr/>
          </p:nvSpPr>
          <p:spPr>
            <a:xfrm>
              <a:off x="5423014" y="23865"/>
              <a:ext cx="868438" cy="340060"/>
            </a:xfrm>
            <a:prstGeom prst="rect">
              <a:avLst/>
            </a:prstGeom>
            <a:noFill/>
          </p:spPr>
          <p:txBody>
            <a:bodyPr wrap="square" rtlCol="0">
              <a:spAutoFit/>
            </a:bodyPr>
            <a:lstStyle/>
            <a:p>
              <a:r>
                <a:rPr lang="es-GT" sz="1200" dirty="0">
                  <a:solidFill>
                    <a:schemeClr val="accent3"/>
                  </a:solidFill>
                </a:rPr>
                <a:t>1,2,3</a:t>
              </a:r>
            </a:p>
          </p:txBody>
        </p:sp>
        <p:sp>
          <p:nvSpPr>
            <p:cNvPr id="102" name="TextBox 101">
              <a:extLst>
                <a:ext uri="{FF2B5EF4-FFF2-40B4-BE49-F238E27FC236}">
                  <a16:creationId xmlns:a16="http://schemas.microsoft.com/office/drawing/2014/main" xmlns="" id="{4516EB34-1CB3-43AC-B473-8FFE76FEC9FB}"/>
                </a:ext>
              </a:extLst>
            </p:cNvPr>
            <p:cNvSpPr txBox="1"/>
            <p:nvPr/>
          </p:nvSpPr>
          <p:spPr>
            <a:xfrm>
              <a:off x="6697903" y="23865"/>
              <a:ext cx="265043" cy="340060"/>
            </a:xfrm>
            <a:prstGeom prst="rect">
              <a:avLst/>
            </a:prstGeom>
            <a:noFill/>
          </p:spPr>
          <p:txBody>
            <a:bodyPr wrap="square" rtlCol="0">
              <a:spAutoFit/>
            </a:bodyPr>
            <a:lstStyle/>
            <a:p>
              <a:r>
                <a:rPr lang="es-GT" sz="1200" dirty="0">
                  <a:solidFill>
                    <a:schemeClr val="accent2"/>
                  </a:solidFill>
                </a:rPr>
                <a:t>6</a:t>
              </a:r>
            </a:p>
          </p:txBody>
        </p:sp>
        <p:grpSp>
          <p:nvGrpSpPr>
            <p:cNvPr id="6" name="Group 5">
              <a:extLst>
                <a:ext uri="{FF2B5EF4-FFF2-40B4-BE49-F238E27FC236}">
                  <a16:creationId xmlns:a16="http://schemas.microsoft.com/office/drawing/2014/main" xmlns="" id="{E96CCA64-7334-41B2-8F10-21D4A91B30C6}"/>
                </a:ext>
              </a:extLst>
            </p:cNvPr>
            <p:cNvGrpSpPr/>
            <p:nvPr/>
          </p:nvGrpSpPr>
          <p:grpSpPr>
            <a:xfrm>
              <a:off x="2138574" y="270393"/>
              <a:ext cx="5398715" cy="6563232"/>
              <a:chOff x="2138574" y="270393"/>
              <a:chExt cx="5398715" cy="6563232"/>
            </a:xfrm>
          </p:grpSpPr>
          <p:grpSp>
            <p:nvGrpSpPr>
              <p:cNvPr id="74" name="Group 73">
                <a:extLst>
                  <a:ext uri="{FF2B5EF4-FFF2-40B4-BE49-F238E27FC236}">
                    <a16:creationId xmlns:a16="http://schemas.microsoft.com/office/drawing/2014/main" xmlns="" id="{703D8FBC-6002-4CEF-B9C7-1360BA7993A7}"/>
                  </a:ext>
                </a:extLst>
              </p:cNvPr>
              <p:cNvGrpSpPr/>
              <p:nvPr/>
            </p:nvGrpSpPr>
            <p:grpSpPr>
              <a:xfrm>
                <a:off x="2332071" y="270393"/>
                <a:ext cx="4996382" cy="6156911"/>
                <a:chOff x="4147619" y="163100"/>
                <a:chExt cx="4015719" cy="4833910"/>
              </a:xfrm>
            </p:grpSpPr>
            <p:grpSp>
              <p:nvGrpSpPr>
                <p:cNvPr id="12" name="Group 11">
                  <a:extLst>
                    <a:ext uri="{FF2B5EF4-FFF2-40B4-BE49-F238E27FC236}">
                      <a16:creationId xmlns:a16="http://schemas.microsoft.com/office/drawing/2014/main" xmlns="" id="{ED84CBA7-F890-4B3D-9C08-60D1FE2BAE70}"/>
                    </a:ext>
                  </a:extLst>
                </p:cNvPr>
                <p:cNvGrpSpPr/>
                <p:nvPr/>
              </p:nvGrpSpPr>
              <p:grpSpPr>
                <a:xfrm>
                  <a:off x="7039195" y="163100"/>
                  <a:ext cx="1124143" cy="989839"/>
                  <a:chOff x="1351722" y="1789044"/>
                  <a:chExt cx="1921565" cy="2246244"/>
                </a:xfrm>
              </p:grpSpPr>
              <p:sp>
                <p:nvSpPr>
                  <p:cNvPr id="4" name="Oval 3">
                    <a:extLst>
                      <a:ext uri="{FF2B5EF4-FFF2-40B4-BE49-F238E27FC236}">
                        <a16:creationId xmlns:a16="http://schemas.microsoft.com/office/drawing/2014/main" xmlns="" id="{76CE098C-0AE6-4492-A647-B66F215512F6}"/>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solidFill>
                        <a:schemeClr val="tx1"/>
                      </a:solidFill>
                    </a:endParaRPr>
                  </a:p>
                </p:txBody>
              </p:sp>
              <p:sp>
                <p:nvSpPr>
                  <p:cNvPr id="5" name="Oval 4">
                    <a:extLst>
                      <a:ext uri="{FF2B5EF4-FFF2-40B4-BE49-F238E27FC236}">
                        <a16:creationId xmlns:a16="http://schemas.microsoft.com/office/drawing/2014/main" xmlns="" id="{8A9A3A7C-4454-4B97-95BF-6D1D00B40D14}"/>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900"/>
                  </a:p>
                </p:txBody>
              </p:sp>
              <p:sp>
                <p:nvSpPr>
                  <p:cNvPr id="7" name="Oval 6">
                    <a:extLst>
                      <a:ext uri="{FF2B5EF4-FFF2-40B4-BE49-F238E27FC236}">
                        <a16:creationId xmlns:a16="http://schemas.microsoft.com/office/drawing/2014/main" xmlns="" id="{F731D09C-FFDA-4D2A-ADC6-1C860496DB02}"/>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a:t>
                    </a:r>
                  </a:p>
                </p:txBody>
              </p:sp>
              <p:cxnSp>
                <p:nvCxnSpPr>
                  <p:cNvPr id="9" name="Straight Connector 8">
                    <a:extLst>
                      <a:ext uri="{FF2B5EF4-FFF2-40B4-BE49-F238E27FC236}">
                        <a16:creationId xmlns:a16="http://schemas.microsoft.com/office/drawing/2014/main" xmlns="" id="{0CE0FC36-0C7D-4B6F-89F9-0AB01BCF224D}"/>
                      </a:ext>
                    </a:extLst>
                  </p:cNvPr>
                  <p:cNvCxnSpPr>
                    <a:cxnSpLocks/>
                    <a:stCxn id="4"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xmlns="" id="{3C5167B4-C566-43C4-971B-E6E1D3C9A765}"/>
                      </a:ext>
                    </a:extLst>
                  </p:cNvPr>
                  <p:cNvCxnSpPr>
                    <a:stCxn id="4" idx="5"/>
                    <a:endCxn id="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xmlns="" id="{BEACBB10-B747-4FF5-9CEF-AE8BCA683D67}"/>
                    </a:ext>
                  </a:extLst>
                </p:cNvPr>
                <p:cNvGrpSpPr/>
                <p:nvPr/>
              </p:nvGrpSpPr>
              <p:grpSpPr>
                <a:xfrm>
                  <a:off x="6263318" y="839539"/>
                  <a:ext cx="1450363" cy="1136656"/>
                  <a:chOff x="3329128" y="2323985"/>
                  <a:chExt cx="1812798" cy="1639197"/>
                </a:xfrm>
              </p:grpSpPr>
              <p:grpSp>
                <p:nvGrpSpPr>
                  <p:cNvPr id="35" name="Group 34">
                    <a:extLst>
                      <a:ext uri="{FF2B5EF4-FFF2-40B4-BE49-F238E27FC236}">
                        <a16:creationId xmlns:a16="http://schemas.microsoft.com/office/drawing/2014/main" xmlns="" id="{234B3FC6-ED95-4388-A8EF-BB8A34A40C06}"/>
                      </a:ext>
                    </a:extLst>
                  </p:cNvPr>
                  <p:cNvGrpSpPr/>
                  <p:nvPr/>
                </p:nvGrpSpPr>
                <p:grpSpPr>
                  <a:xfrm>
                    <a:off x="3329128" y="2323985"/>
                    <a:ext cx="1812798" cy="1639197"/>
                    <a:chOff x="967409" y="1789044"/>
                    <a:chExt cx="2305878" cy="2246244"/>
                  </a:xfrm>
                </p:grpSpPr>
                <p:sp>
                  <p:nvSpPr>
                    <p:cNvPr id="36" name="Oval 35">
                      <a:extLst>
                        <a:ext uri="{FF2B5EF4-FFF2-40B4-BE49-F238E27FC236}">
                          <a16:creationId xmlns:a16="http://schemas.microsoft.com/office/drawing/2014/main" xmlns="" id="{AA7C2CCB-52BD-4EA8-9B56-62359E854008}"/>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solidFill>
                          <a:schemeClr val="tx1"/>
                        </a:solidFill>
                      </a:endParaRPr>
                    </a:p>
                  </p:txBody>
                </p:sp>
                <p:sp>
                  <p:nvSpPr>
                    <p:cNvPr id="37" name="Oval 36">
                      <a:extLst>
                        <a:ext uri="{FF2B5EF4-FFF2-40B4-BE49-F238E27FC236}">
                          <a16:creationId xmlns:a16="http://schemas.microsoft.com/office/drawing/2014/main" xmlns="" id="{C28A8598-5A94-4F29-80B7-B7AABFAD46E8}"/>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900"/>
                    </a:p>
                  </p:txBody>
                </p:sp>
                <p:sp>
                  <p:nvSpPr>
                    <p:cNvPr id="38" name="Oval 37">
                      <a:extLst>
                        <a:ext uri="{FF2B5EF4-FFF2-40B4-BE49-F238E27FC236}">
                          <a16:creationId xmlns:a16="http://schemas.microsoft.com/office/drawing/2014/main" xmlns="" id="{2C7C4E7F-2E95-4D93-A000-040FA36B0C47}"/>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solidFill>
                          <a:schemeClr val="tx1"/>
                        </a:solidFill>
                      </a:endParaRPr>
                    </a:p>
                  </p:txBody>
                </p:sp>
                <p:sp>
                  <p:nvSpPr>
                    <p:cNvPr id="39" name="Oval 38">
                      <a:extLst>
                        <a:ext uri="{FF2B5EF4-FFF2-40B4-BE49-F238E27FC236}">
                          <a16:creationId xmlns:a16="http://schemas.microsoft.com/office/drawing/2014/main" xmlns="" id="{6290EE5E-08BF-4423-AAC0-7B0D911F05A9}"/>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b</a:t>
                      </a:r>
                    </a:p>
                  </p:txBody>
                </p:sp>
                <p:cxnSp>
                  <p:nvCxnSpPr>
                    <p:cNvPr id="40" name="Straight Connector 39">
                      <a:extLst>
                        <a:ext uri="{FF2B5EF4-FFF2-40B4-BE49-F238E27FC236}">
                          <a16:creationId xmlns:a16="http://schemas.microsoft.com/office/drawing/2014/main" xmlns="" id="{7C973838-F68F-4842-A3AC-04C496C889E3}"/>
                        </a:ext>
                      </a:extLst>
                    </p:cNvPr>
                    <p:cNvCxnSpPr>
                      <a:stCxn id="36" idx="3"/>
                      <a:endCxn id="38"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xmlns="" id="{590ECB1A-0D7F-4544-9206-AD2D51A9093B}"/>
                        </a:ext>
                      </a:extLst>
                    </p:cNvPr>
                    <p:cNvCxnSpPr>
                      <a:stCxn id="36" idx="5"/>
                      <a:endCxn id="39"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42" name="Oval 41">
                    <a:extLst>
                      <a:ext uri="{FF2B5EF4-FFF2-40B4-BE49-F238E27FC236}">
                        <a16:creationId xmlns:a16="http://schemas.microsoft.com/office/drawing/2014/main" xmlns="" id="{BD1EE6AB-8B7E-4045-A223-0AA50D70F9E2}"/>
                      </a:ext>
                    </a:extLst>
                  </p:cNvPr>
                  <p:cNvSpPr/>
                  <p:nvPr/>
                </p:nvSpPr>
                <p:spPr>
                  <a:xfrm>
                    <a:off x="3547914" y="3611810"/>
                    <a:ext cx="166693" cy="1837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900"/>
                  </a:p>
                </p:txBody>
              </p:sp>
            </p:grpSp>
            <p:grpSp>
              <p:nvGrpSpPr>
                <p:cNvPr id="44" name="Group 43">
                  <a:extLst>
                    <a:ext uri="{FF2B5EF4-FFF2-40B4-BE49-F238E27FC236}">
                      <a16:creationId xmlns:a16="http://schemas.microsoft.com/office/drawing/2014/main" xmlns="" id="{7A62B01E-D4B7-4CE6-A8AB-04651489D914}"/>
                    </a:ext>
                  </a:extLst>
                </p:cNvPr>
                <p:cNvGrpSpPr/>
                <p:nvPr/>
              </p:nvGrpSpPr>
              <p:grpSpPr>
                <a:xfrm>
                  <a:off x="5447197" y="2370732"/>
                  <a:ext cx="1214111" cy="1109584"/>
                  <a:chOff x="1351722" y="1789044"/>
                  <a:chExt cx="1921565" cy="2246244"/>
                </a:xfrm>
              </p:grpSpPr>
              <p:sp>
                <p:nvSpPr>
                  <p:cNvPr id="46" name="Oval 45">
                    <a:extLst>
                      <a:ext uri="{FF2B5EF4-FFF2-40B4-BE49-F238E27FC236}">
                        <a16:creationId xmlns:a16="http://schemas.microsoft.com/office/drawing/2014/main" xmlns="" id="{9875907A-7671-40BA-9CB7-41E29C0F4BB6}"/>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solidFill>
                        <a:schemeClr val="tx1"/>
                      </a:solidFill>
                    </a:endParaRPr>
                  </a:p>
                </p:txBody>
              </p:sp>
              <p:sp>
                <p:nvSpPr>
                  <p:cNvPr id="47" name="Oval 46">
                    <a:extLst>
                      <a:ext uri="{FF2B5EF4-FFF2-40B4-BE49-F238E27FC236}">
                        <a16:creationId xmlns:a16="http://schemas.microsoft.com/office/drawing/2014/main" xmlns="" id="{3660F66E-F313-4D6D-AA46-AAA965201DAD}"/>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900"/>
                  </a:p>
                </p:txBody>
              </p:sp>
              <p:sp>
                <p:nvSpPr>
                  <p:cNvPr id="49" name="Oval 48">
                    <a:extLst>
                      <a:ext uri="{FF2B5EF4-FFF2-40B4-BE49-F238E27FC236}">
                        <a16:creationId xmlns:a16="http://schemas.microsoft.com/office/drawing/2014/main" xmlns="" id="{BCBB532B-0CF9-4974-B70B-82EF6DB7A2BB}"/>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a</a:t>
                    </a:r>
                  </a:p>
                </p:txBody>
              </p:sp>
              <p:cxnSp>
                <p:nvCxnSpPr>
                  <p:cNvPr id="50" name="Straight Connector 49">
                    <a:extLst>
                      <a:ext uri="{FF2B5EF4-FFF2-40B4-BE49-F238E27FC236}">
                        <a16:creationId xmlns:a16="http://schemas.microsoft.com/office/drawing/2014/main" xmlns="" id="{10342A16-53DE-4DED-8B9B-15BA320A9341}"/>
                      </a:ext>
                    </a:extLst>
                  </p:cNvPr>
                  <p:cNvCxnSpPr>
                    <a:cxnSpLocks/>
                    <a:stCxn id="46"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xmlns="" id="{E0BDEEFB-7234-4796-B7A5-CCCFA2D355BB}"/>
                      </a:ext>
                    </a:extLst>
                  </p:cNvPr>
                  <p:cNvCxnSpPr>
                    <a:stCxn id="46" idx="5"/>
                    <a:endCxn id="49"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xmlns="" id="{43758AD9-116C-4AD2-B4AC-EF4EE41F1576}"/>
                    </a:ext>
                  </a:extLst>
                </p:cNvPr>
                <p:cNvGrpSpPr/>
                <p:nvPr/>
              </p:nvGrpSpPr>
              <p:grpSpPr>
                <a:xfrm>
                  <a:off x="4633264" y="3129002"/>
                  <a:ext cx="971289" cy="1109584"/>
                  <a:chOff x="967409" y="1789044"/>
                  <a:chExt cx="1537252" cy="2246244"/>
                </a:xfrm>
              </p:grpSpPr>
              <p:sp>
                <p:nvSpPr>
                  <p:cNvPr id="55" name="Oval 54">
                    <a:extLst>
                      <a:ext uri="{FF2B5EF4-FFF2-40B4-BE49-F238E27FC236}">
                        <a16:creationId xmlns:a16="http://schemas.microsoft.com/office/drawing/2014/main" xmlns="" id="{3E752BE7-212D-49DE-ABC8-F7D69CD87203}"/>
                      </a:ext>
                    </a:extLst>
                  </p:cNvPr>
                  <p:cNvSpPr/>
                  <p:nvPr/>
                </p:nvSpPr>
                <p:spPr>
                  <a:xfrm>
                    <a:off x="1736035" y="1789044"/>
                    <a:ext cx="768626" cy="711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a:t>
                    </a:r>
                  </a:p>
                </p:txBody>
              </p:sp>
              <p:sp>
                <p:nvSpPr>
                  <p:cNvPr id="57" name="Oval 56">
                    <a:extLst>
                      <a:ext uri="{FF2B5EF4-FFF2-40B4-BE49-F238E27FC236}">
                        <a16:creationId xmlns:a16="http://schemas.microsoft.com/office/drawing/2014/main" xmlns="" id="{FFB64545-41F0-42A2-8822-D03A9BE0FC57}"/>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solidFill>
                        <a:schemeClr val="tx1"/>
                      </a:solidFill>
                    </a:endParaRPr>
                  </a:p>
                </p:txBody>
              </p:sp>
              <p:cxnSp>
                <p:nvCxnSpPr>
                  <p:cNvPr id="59" name="Straight Connector 58">
                    <a:extLst>
                      <a:ext uri="{FF2B5EF4-FFF2-40B4-BE49-F238E27FC236}">
                        <a16:creationId xmlns:a16="http://schemas.microsoft.com/office/drawing/2014/main" xmlns="" id="{286696E0-8027-492E-99CD-AA696534D4A8}"/>
                      </a:ext>
                    </a:extLst>
                  </p:cNvPr>
                  <p:cNvCxnSpPr>
                    <a:stCxn id="55" idx="3"/>
                    <a:endCxn id="57"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xmlns="" id="{EE46E73B-09A5-4699-8ACF-6ED2567E022C}"/>
                    </a:ext>
                  </a:extLst>
                </p:cNvPr>
                <p:cNvGrpSpPr/>
                <p:nvPr/>
              </p:nvGrpSpPr>
              <p:grpSpPr>
                <a:xfrm>
                  <a:off x="4147619" y="3887426"/>
                  <a:ext cx="1456933" cy="1109584"/>
                  <a:chOff x="967409" y="1789044"/>
                  <a:chExt cx="2305878" cy="2246244"/>
                </a:xfrm>
              </p:grpSpPr>
              <p:sp>
                <p:nvSpPr>
                  <p:cNvPr id="64" name="Oval 63">
                    <a:extLst>
                      <a:ext uri="{FF2B5EF4-FFF2-40B4-BE49-F238E27FC236}">
                        <a16:creationId xmlns:a16="http://schemas.microsoft.com/office/drawing/2014/main" xmlns="" id="{AA8991C3-167D-4FF5-9A24-BFFB634DBB53}"/>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a:t>
                    </a:r>
                  </a:p>
                </p:txBody>
              </p:sp>
              <p:sp>
                <p:nvSpPr>
                  <p:cNvPr id="66" name="Oval 65">
                    <a:extLst>
                      <a:ext uri="{FF2B5EF4-FFF2-40B4-BE49-F238E27FC236}">
                        <a16:creationId xmlns:a16="http://schemas.microsoft.com/office/drawing/2014/main" xmlns="" id="{BADDBD42-7F3A-46A0-A13F-1CB1FDC2EB4C}"/>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a</a:t>
                    </a:r>
                  </a:p>
                </p:txBody>
              </p:sp>
              <p:sp>
                <p:nvSpPr>
                  <p:cNvPr id="67" name="Oval 66">
                    <a:extLst>
                      <a:ext uri="{FF2B5EF4-FFF2-40B4-BE49-F238E27FC236}">
                        <a16:creationId xmlns:a16="http://schemas.microsoft.com/office/drawing/2014/main" xmlns="" id="{86FBD8A0-E495-47E2-B6F2-719E22A543C3}"/>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b</a:t>
                    </a:r>
                  </a:p>
                </p:txBody>
              </p:sp>
              <p:cxnSp>
                <p:nvCxnSpPr>
                  <p:cNvPr id="68" name="Straight Connector 67">
                    <a:extLst>
                      <a:ext uri="{FF2B5EF4-FFF2-40B4-BE49-F238E27FC236}">
                        <a16:creationId xmlns:a16="http://schemas.microsoft.com/office/drawing/2014/main" xmlns="" id="{7DDBA01E-E8A1-4A39-8E44-786F474E5CD3}"/>
                      </a:ext>
                    </a:extLst>
                  </p:cNvPr>
                  <p:cNvCxnSpPr>
                    <a:stCxn id="64" idx="3"/>
                    <a:endCxn id="66"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xmlns="" id="{F285345F-B66A-4BDB-99AB-D3B67EF37F3B}"/>
                      </a:ext>
                    </a:extLst>
                  </p:cNvPr>
                  <p:cNvCxnSpPr>
                    <a:stCxn id="64" idx="5"/>
                    <a:endCxn id="6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xmlns="" id="{91C23215-8D1C-457F-99C7-2FD7EE9C6BF6}"/>
                    </a:ext>
                  </a:extLst>
                </p:cNvPr>
                <p:cNvCxnSpPr>
                  <a:stCxn id="38" idx="3"/>
                  <a:endCxn id="46" idx="0"/>
                </p:cNvCxnSpPr>
                <p:nvPr/>
              </p:nvCxnSpPr>
              <p:spPr>
                <a:xfrm flipH="1">
                  <a:off x="5932842" y="1923491"/>
                  <a:ext cx="401276" cy="4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xmlns="" id="{66AA1F95-5983-4D51-8957-006C7E4DBB68}"/>
                    </a:ext>
                  </a:extLst>
                </p:cNvPr>
                <p:cNvSpPr/>
                <p:nvPr/>
              </p:nvSpPr>
              <p:spPr>
                <a:xfrm>
                  <a:off x="6746773" y="2392092"/>
                  <a:ext cx="483454" cy="3598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solidFill>
                        <a:schemeClr val="tx1"/>
                      </a:solidFill>
                    </a:rPr>
                    <a:t>b</a:t>
                  </a:r>
                </a:p>
              </p:txBody>
            </p:sp>
            <p:cxnSp>
              <p:nvCxnSpPr>
                <p:cNvPr id="73" name="Straight Connector 72">
                  <a:extLst>
                    <a:ext uri="{FF2B5EF4-FFF2-40B4-BE49-F238E27FC236}">
                      <a16:creationId xmlns:a16="http://schemas.microsoft.com/office/drawing/2014/main" xmlns="" id="{16ACF1A9-83B6-43C4-AD45-44E901F43D19}"/>
                    </a:ext>
                  </a:extLst>
                </p:cNvPr>
                <p:cNvCxnSpPr>
                  <a:endCxn id="72" idx="0"/>
                </p:cNvCxnSpPr>
                <p:nvPr/>
              </p:nvCxnSpPr>
              <p:spPr>
                <a:xfrm>
                  <a:off x="6675972" y="1922502"/>
                  <a:ext cx="312528" cy="46959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75" name="TextBox 74">
                <a:extLst>
                  <a:ext uri="{FF2B5EF4-FFF2-40B4-BE49-F238E27FC236}">
                    <a16:creationId xmlns:a16="http://schemas.microsoft.com/office/drawing/2014/main" xmlns="" id="{433C47C8-C720-4D78-9CAA-BA76B3E9E560}"/>
                  </a:ext>
                </a:extLst>
              </p:cNvPr>
              <p:cNvSpPr txBox="1"/>
              <p:nvPr/>
            </p:nvSpPr>
            <p:spPr>
              <a:xfrm>
                <a:off x="2464906" y="6493565"/>
                <a:ext cx="265043" cy="340060"/>
              </a:xfrm>
              <a:prstGeom prst="rect">
                <a:avLst/>
              </a:prstGeom>
              <a:noFill/>
            </p:spPr>
            <p:txBody>
              <a:bodyPr wrap="square" rtlCol="0">
                <a:spAutoFit/>
              </a:bodyPr>
              <a:lstStyle/>
              <a:p>
                <a:r>
                  <a:rPr lang="es-GT" sz="1200" dirty="0"/>
                  <a:t>1</a:t>
                </a:r>
              </a:p>
            </p:txBody>
          </p:sp>
          <p:sp>
            <p:nvSpPr>
              <p:cNvPr id="76" name="TextBox 75">
                <a:extLst>
                  <a:ext uri="{FF2B5EF4-FFF2-40B4-BE49-F238E27FC236}">
                    <a16:creationId xmlns:a16="http://schemas.microsoft.com/office/drawing/2014/main" xmlns="" id="{710124E3-8D1D-4691-B0BB-DB47B146BDD0}"/>
                  </a:ext>
                </a:extLst>
              </p:cNvPr>
              <p:cNvSpPr txBox="1"/>
              <p:nvPr/>
            </p:nvSpPr>
            <p:spPr>
              <a:xfrm>
                <a:off x="3710153" y="6477845"/>
                <a:ext cx="265043" cy="340060"/>
              </a:xfrm>
              <a:prstGeom prst="rect">
                <a:avLst/>
              </a:prstGeom>
              <a:noFill/>
            </p:spPr>
            <p:txBody>
              <a:bodyPr wrap="square" rtlCol="0">
                <a:spAutoFit/>
              </a:bodyPr>
              <a:lstStyle/>
              <a:p>
                <a:r>
                  <a:rPr lang="es-GT" sz="1200" dirty="0"/>
                  <a:t>2</a:t>
                </a:r>
              </a:p>
            </p:txBody>
          </p:sp>
          <p:sp>
            <p:nvSpPr>
              <p:cNvPr id="77" name="TextBox 76">
                <a:extLst>
                  <a:ext uri="{FF2B5EF4-FFF2-40B4-BE49-F238E27FC236}">
                    <a16:creationId xmlns:a16="http://schemas.microsoft.com/office/drawing/2014/main" xmlns="" id="{ECA5FCDF-4184-4861-B35B-DC401DEB0961}"/>
                  </a:ext>
                </a:extLst>
              </p:cNvPr>
              <p:cNvSpPr txBox="1"/>
              <p:nvPr/>
            </p:nvSpPr>
            <p:spPr>
              <a:xfrm>
                <a:off x="5049706" y="4537240"/>
                <a:ext cx="265043" cy="340060"/>
              </a:xfrm>
              <a:prstGeom prst="rect">
                <a:avLst/>
              </a:prstGeom>
              <a:noFill/>
            </p:spPr>
            <p:txBody>
              <a:bodyPr wrap="square" rtlCol="0">
                <a:spAutoFit/>
              </a:bodyPr>
              <a:lstStyle/>
              <a:p>
                <a:r>
                  <a:rPr lang="es-GT" sz="1200" dirty="0"/>
                  <a:t>3</a:t>
                </a:r>
              </a:p>
            </p:txBody>
          </p:sp>
          <p:sp>
            <p:nvSpPr>
              <p:cNvPr id="78" name="TextBox 77">
                <a:extLst>
                  <a:ext uri="{FF2B5EF4-FFF2-40B4-BE49-F238E27FC236}">
                    <a16:creationId xmlns:a16="http://schemas.microsoft.com/office/drawing/2014/main" xmlns="" id="{24CCCDFF-DDDA-4D5F-BEBE-D50AF63C27CA}"/>
                  </a:ext>
                </a:extLst>
              </p:cNvPr>
              <p:cNvSpPr txBox="1"/>
              <p:nvPr/>
            </p:nvSpPr>
            <p:spPr>
              <a:xfrm>
                <a:off x="5734188" y="3571957"/>
                <a:ext cx="265043" cy="340060"/>
              </a:xfrm>
              <a:prstGeom prst="rect">
                <a:avLst/>
              </a:prstGeom>
              <a:noFill/>
            </p:spPr>
            <p:txBody>
              <a:bodyPr wrap="square" rtlCol="0">
                <a:spAutoFit/>
              </a:bodyPr>
              <a:lstStyle/>
              <a:p>
                <a:r>
                  <a:rPr lang="es-GT" sz="1200" dirty="0"/>
                  <a:t>4</a:t>
                </a:r>
              </a:p>
            </p:txBody>
          </p:sp>
          <p:sp>
            <p:nvSpPr>
              <p:cNvPr id="79" name="TextBox 78">
                <a:extLst>
                  <a:ext uri="{FF2B5EF4-FFF2-40B4-BE49-F238E27FC236}">
                    <a16:creationId xmlns:a16="http://schemas.microsoft.com/office/drawing/2014/main" xmlns="" id="{D305E3CA-837F-41EE-BDCB-779A5E68504F}"/>
                  </a:ext>
                </a:extLst>
              </p:cNvPr>
              <p:cNvSpPr txBox="1"/>
              <p:nvPr/>
            </p:nvSpPr>
            <p:spPr>
              <a:xfrm>
                <a:off x="6335706" y="2659913"/>
                <a:ext cx="265043" cy="340060"/>
              </a:xfrm>
              <a:prstGeom prst="rect">
                <a:avLst/>
              </a:prstGeom>
              <a:noFill/>
            </p:spPr>
            <p:txBody>
              <a:bodyPr wrap="square" rtlCol="0">
                <a:spAutoFit/>
              </a:bodyPr>
              <a:lstStyle/>
              <a:p>
                <a:r>
                  <a:rPr lang="es-GT" sz="1200" dirty="0"/>
                  <a:t>5</a:t>
                </a:r>
              </a:p>
            </p:txBody>
          </p:sp>
          <p:sp>
            <p:nvSpPr>
              <p:cNvPr id="80" name="TextBox 79">
                <a:extLst>
                  <a:ext uri="{FF2B5EF4-FFF2-40B4-BE49-F238E27FC236}">
                    <a16:creationId xmlns:a16="http://schemas.microsoft.com/office/drawing/2014/main" xmlns="" id="{FF53105A-CA03-433A-A458-B3CE0B956B78}"/>
                  </a:ext>
                </a:extLst>
              </p:cNvPr>
              <p:cNvSpPr txBox="1"/>
              <p:nvPr/>
            </p:nvSpPr>
            <p:spPr>
              <a:xfrm>
                <a:off x="6916197" y="1539757"/>
                <a:ext cx="265043" cy="340060"/>
              </a:xfrm>
              <a:prstGeom prst="rect">
                <a:avLst/>
              </a:prstGeom>
              <a:noFill/>
            </p:spPr>
            <p:txBody>
              <a:bodyPr wrap="square" rtlCol="0">
                <a:spAutoFit/>
              </a:bodyPr>
              <a:lstStyle/>
              <a:p>
                <a:r>
                  <a:rPr lang="es-GT" sz="1200" dirty="0"/>
                  <a:t>6</a:t>
                </a:r>
              </a:p>
            </p:txBody>
          </p:sp>
          <p:sp>
            <p:nvSpPr>
              <p:cNvPr id="81" name="TextBox 80">
                <a:extLst>
                  <a:ext uri="{FF2B5EF4-FFF2-40B4-BE49-F238E27FC236}">
                    <a16:creationId xmlns:a16="http://schemas.microsoft.com/office/drawing/2014/main" xmlns="" id="{923BCB2E-427A-4A2B-B07F-28DEBDB17592}"/>
                  </a:ext>
                </a:extLst>
              </p:cNvPr>
              <p:cNvSpPr txBox="1"/>
              <p:nvPr/>
            </p:nvSpPr>
            <p:spPr>
              <a:xfrm>
                <a:off x="2138574" y="5687040"/>
                <a:ext cx="265043" cy="340060"/>
              </a:xfrm>
              <a:prstGeom prst="rect">
                <a:avLst/>
              </a:prstGeom>
              <a:noFill/>
            </p:spPr>
            <p:txBody>
              <a:bodyPr wrap="square" rtlCol="0">
                <a:spAutoFit/>
              </a:bodyPr>
              <a:lstStyle/>
              <a:p>
                <a:r>
                  <a:rPr lang="es-GT" sz="1200" dirty="0">
                    <a:solidFill>
                      <a:schemeClr val="accent3"/>
                    </a:solidFill>
                  </a:rPr>
                  <a:t>1</a:t>
                </a:r>
              </a:p>
            </p:txBody>
          </p:sp>
          <p:sp>
            <p:nvSpPr>
              <p:cNvPr id="82" name="TextBox 81">
                <a:extLst>
                  <a:ext uri="{FF2B5EF4-FFF2-40B4-BE49-F238E27FC236}">
                    <a16:creationId xmlns:a16="http://schemas.microsoft.com/office/drawing/2014/main" xmlns="" id="{67C69ED5-7B7A-42EB-AA57-826A6573CD56}"/>
                  </a:ext>
                </a:extLst>
              </p:cNvPr>
              <p:cNvSpPr txBox="1"/>
              <p:nvPr/>
            </p:nvSpPr>
            <p:spPr>
              <a:xfrm>
                <a:off x="2810070" y="5687040"/>
                <a:ext cx="265043" cy="340060"/>
              </a:xfrm>
              <a:prstGeom prst="rect">
                <a:avLst/>
              </a:prstGeom>
              <a:noFill/>
            </p:spPr>
            <p:txBody>
              <a:bodyPr wrap="square" rtlCol="0">
                <a:spAutoFit/>
              </a:bodyPr>
              <a:lstStyle/>
              <a:p>
                <a:r>
                  <a:rPr lang="es-GT" sz="1200" dirty="0">
                    <a:solidFill>
                      <a:schemeClr val="accent2"/>
                    </a:solidFill>
                  </a:rPr>
                  <a:t>1</a:t>
                </a:r>
              </a:p>
            </p:txBody>
          </p:sp>
          <p:sp>
            <p:nvSpPr>
              <p:cNvPr id="85" name="TextBox 84">
                <a:extLst>
                  <a:ext uri="{FF2B5EF4-FFF2-40B4-BE49-F238E27FC236}">
                    <a16:creationId xmlns:a16="http://schemas.microsoft.com/office/drawing/2014/main" xmlns="" id="{34ECEB56-40BA-47D2-A15B-5800EBD5AF2B}"/>
                  </a:ext>
                </a:extLst>
              </p:cNvPr>
              <p:cNvSpPr txBox="1"/>
              <p:nvPr/>
            </p:nvSpPr>
            <p:spPr>
              <a:xfrm>
                <a:off x="3408032" y="5729642"/>
                <a:ext cx="265043" cy="340060"/>
              </a:xfrm>
              <a:prstGeom prst="rect">
                <a:avLst/>
              </a:prstGeom>
              <a:noFill/>
            </p:spPr>
            <p:txBody>
              <a:bodyPr wrap="square" rtlCol="0">
                <a:spAutoFit/>
              </a:bodyPr>
              <a:lstStyle/>
              <a:p>
                <a:r>
                  <a:rPr lang="es-GT" sz="1200" dirty="0">
                    <a:solidFill>
                      <a:schemeClr val="accent3"/>
                    </a:solidFill>
                  </a:rPr>
                  <a:t>1</a:t>
                </a:r>
              </a:p>
            </p:txBody>
          </p:sp>
          <p:sp>
            <p:nvSpPr>
              <p:cNvPr id="86" name="TextBox 85">
                <a:extLst>
                  <a:ext uri="{FF2B5EF4-FFF2-40B4-BE49-F238E27FC236}">
                    <a16:creationId xmlns:a16="http://schemas.microsoft.com/office/drawing/2014/main" xmlns="" id="{42E3E28C-916F-4467-A344-A329E1596E9C}"/>
                  </a:ext>
                </a:extLst>
              </p:cNvPr>
              <p:cNvSpPr txBox="1"/>
              <p:nvPr/>
            </p:nvSpPr>
            <p:spPr>
              <a:xfrm>
                <a:off x="4079527" y="5729642"/>
                <a:ext cx="265043" cy="340060"/>
              </a:xfrm>
              <a:prstGeom prst="rect">
                <a:avLst/>
              </a:prstGeom>
              <a:noFill/>
            </p:spPr>
            <p:txBody>
              <a:bodyPr wrap="square" rtlCol="0">
                <a:spAutoFit/>
              </a:bodyPr>
              <a:lstStyle/>
              <a:p>
                <a:r>
                  <a:rPr lang="es-GT" sz="1200" dirty="0">
                    <a:solidFill>
                      <a:schemeClr val="accent2"/>
                    </a:solidFill>
                  </a:rPr>
                  <a:t>1</a:t>
                </a:r>
              </a:p>
            </p:txBody>
          </p:sp>
          <p:sp>
            <p:nvSpPr>
              <p:cNvPr id="87" name="TextBox 86">
                <a:extLst>
                  <a:ext uri="{FF2B5EF4-FFF2-40B4-BE49-F238E27FC236}">
                    <a16:creationId xmlns:a16="http://schemas.microsoft.com/office/drawing/2014/main" xmlns="" id="{25CE85D2-364B-40C1-B5C9-1447A43D5FB5}"/>
                  </a:ext>
                </a:extLst>
              </p:cNvPr>
              <p:cNvSpPr txBox="1"/>
              <p:nvPr/>
            </p:nvSpPr>
            <p:spPr>
              <a:xfrm>
                <a:off x="3132098" y="3756624"/>
                <a:ext cx="585011" cy="340060"/>
              </a:xfrm>
              <a:prstGeom prst="rect">
                <a:avLst/>
              </a:prstGeom>
              <a:noFill/>
            </p:spPr>
            <p:txBody>
              <a:bodyPr wrap="square" rtlCol="0">
                <a:spAutoFit/>
              </a:bodyPr>
              <a:lstStyle/>
              <a:p>
                <a:r>
                  <a:rPr lang="es-GT" sz="1200" dirty="0">
                    <a:solidFill>
                      <a:schemeClr val="accent3"/>
                    </a:solidFill>
                  </a:rPr>
                  <a:t>1,2</a:t>
                </a:r>
              </a:p>
            </p:txBody>
          </p:sp>
          <p:sp>
            <p:nvSpPr>
              <p:cNvPr id="88" name="TextBox 87">
                <a:extLst>
                  <a:ext uri="{FF2B5EF4-FFF2-40B4-BE49-F238E27FC236}">
                    <a16:creationId xmlns:a16="http://schemas.microsoft.com/office/drawing/2014/main" xmlns="" id="{DB9155A4-E515-42CD-BC7C-E4015C60CABD}"/>
                  </a:ext>
                </a:extLst>
              </p:cNvPr>
              <p:cNvSpPr txBox="1"/>
              <p:nvPr/>
            </p:nvSpPr>
            <p:spPr>
              <a:xfrm>
                <a:off x="4123561" y="3756624"/>
                <a:ext cx="592362" cy="340060"/>
              </a:xfrm>
              <a:prstGeom prst="rect">
                <a:avLst/>
              </a:prstGeom>
              <a:noFill/>
            </p:spPr>
            <p:txBody>
              <a:bodyPr wrap="square" rtlCol="0">
                <a:spAutoFit/>
              </a:bodyPr>
              <a:lstStyle/>
              <a:p>
                <a:r>
                  <a:rPr lang="es-GT" sz="1200" dirty="0">
                    <a:solidFill>
                      <a:schemeClr val="accent2"/>
                    </a:solidFill>
                  </a:rPr>
                  <a:t>1,2</a:t>
                </a:r>
              </a:p>
            </p:txBody>
          </p:sp>
          <p:sp>
            <p:nvSpPr>
              <p:cNvPr id="89" name="TextBox 88">
                <a:extLst>
                  <a:ext uri="{FF2B5EF4-FFF2-40B4-BE49-F238E27FC236}">
                    <a16:creationId xmlns:a16="http://schemas.microsoft.com/office/drawing/2014/main" xmlns="" id="{C8B2E8D1-CB15-46F5-A066-575B1A609E21}"/>
                  </a:ext>
                </a:extLst>
              </p:cNvPr>
              <p:cNvSpPr txBox="1"/>
              <p:nvPr/>
            </p:nvSpPr>
            <p:spPr>
              <a:xfrm>
                <a:off x="2397340" y="4743240"/>
                <a:ext cx="591688" cy="340060"/>
              </a:xfrm>
              <a:prstGeom prst="rect">
                <a:avLst/>
              </a:prstGeom>
              <a:noFill/>
            </p:spPr>
            <p:txBody>
              <a:bodyPr wrap="square" rtlCol="0">
                <a:spAutoFit/>
              </a:bodyPr>
              <a:lstStyle/>
              <a:p>
                <a:r>
                  <a:rPr lang="es-GT" sz="1200" dirty="0">
                    <a:solidFill>
                      <a:schemeClr val="accent3"/>
                    </a:solidFill>
                  </a:rPr>
                  <a:t>1,2</a:t>
                </a:r>
              </a:p>
            </p:txBody>
          </p:sp>
          <p:sp>
            <p:nvSpPr>
              <p:cNvPr id="90" name="TextBox 89">
                <a:extLst>
                  <a:ext uri="{FF2B5EF4-FFF2-40B4-BE49-F238E27FC236}">
                    <a16:creationId xmlns:a16="http://schemas.microsoft.com/office/drawing/2014/main" xmlns="" id="{DDD465C8-4ADD-444A-A66B-336688F0CF71}"/>
                  </a:ext>
                </a:extLst>
              </p:cNvPr>
              <p:cNvSpPr txBox="1"/>
              <p:nvPr/>
            </p:nvSpPr>
            <p:spPr>
              <a:xfrm>
                <a:off x="3395478" y="4743240"/>
                <a:ext cx="553535" cy="340060"/>
              </a:xfrm>
              <a:prstGeom prst="rect">
                <a:avLst/>
              </a:prstGeom>
              <a:noFill/>
            </p:spPr>
            <p:txBody>
              <a:bodyPr wrap="square" rtlCol="0">
                <a:spAutoFit/>
              </a:bodyPr>
              <a:lstStyle/>
              <a:p>
                <a:r>
                  <a:rPr lang="es-GT" sz="1200" dirty="0">
                    <a:solidFill>
                      <a:schemeClr val="accent2"/>
                    </a:solidFill>
                  </a:rPr>
                  <a:t>1,2</a:t>
                </a:r>
              </a:p>
            </p:txBody>
          </p:sp>
          <p:sp>
            <p:nvSpPr>
              <p:cNvPr id="91" name="TextBox 90">
                <a:extLst>
                  <a:ext uri="{FF2B5EF4-FFF2-40B4-BE49-F238E27FC236}">
                    <a16:creationId xmlns:a16="http://schemas.microsoft.com/office/drawing/2014/main" xmlns="" id="{DE4BD453-1E5A-4DFE-8D24-AA1EB4C84570}"/>
                  </a:ext>
                </a:extLst>
              </p:cNvPr>
              <p:cNvSpPr txBox="1"/>
              <p:nvPr/>
            </p:nvSpPr>
            <p:spPr>
              <a:xfrm>
                <a:off x="4662533" y="3782023"/>
                <a:ext cx="265043" cy="340060"/>
              </a:xfrm>
              <a:prstGeom prst="rect">
                <a:avLst/>
              </a:prstGeom>
              <a:noFill/>
            </p:spPr>
            <p:txBody>
              <a:bodyPr wrap="square" rtlCol="0">
                <a:spAutoFit/>
              </a:bodyPr>
              <a:lstStyle/>
              <a:p>
                <a:r>
                  <a:rPr lang="es-GT" sz="1200" dirty="0">
                    <a:solidFill>
                      <a:schemeClr val="accent3"/>
                    </a:solidFill>
                  </a:rPr>
                  <a:t>3</a:t>
                </a:r>
              </a:p>
            </p:txBody>
          </p:sp>
          <p:sp>
            <p:nvSpPr>
              <p:cNvPr id="92" name="TextBox 91">
                <a:extLst>
                  <a:ext uri="{FF2B5EF4-FFF2-40B4-BE49-F238E27FC236}">
                    <a16:creationId xmlns:a16="http://schemas.microsoft.com/office/drawing/2014/main" xmlns="" id="{C0224A7F-6276-4F44-97A0-192710DDEC67}"/>
                  </a:ext>
                </a:extLst>
              </p:cNvPr>
              <p:cNvSpPr txBox="1"/>
              <p:nvPr/>
            </p:nvSpPr>
            <p:spPr>
              <a:xfrm>
                <a:off x="5334028" y="3782023"/>
                <a:ext cx="265043" cy="340060"/>
              </a:xfrm>
              <a:prstGeom prst="rect">
                <a:avLst/>
              </a:prstGeom>
              <a:noFill/>
            </p:spPr>
            <p:txBody>
              <a:bodyPr wrap="square" rtlCol="0">
                <a:spAutoFit/>
              </a:bodyPr>
              <a:lstStyle/>
              <a:p>
                <a:r>
                  <a:rPr lang="es-GT" sz="1200" dirty="0">
                    <a:solidFill>
                      <a:schemeClr val="accent2"/>
                    </a:solidFill>
                  </a:rPr>
                  <a:t>3</a:t>
                </a:r>
              </a:p>
            </p:txBody>
          </p:sp>
          <p:sp>
            <p:nvSpPr>
              <p:cNvPr id="93" name="TextBox 92">
                <a:extLst>
                  <a:ext uri="{FF2B5EF4-FFF2-40B4-BE49-F238E27FC236}">
                    <a16:creationId xmlns:a16="http://schemas.microsoft.com/office/drawing/2014/main" xmlns="" id="{283AC1C0-6A54-41CB-81E5-4280C64C052C}"/>
                  </a:ext>
                </a:extLst>
              </p:cNvPr>
              <p:cNvSpPr txBox="1"/>
              <p:nvPr/>
            </p:nvSpPr>
            <p:spPr>
              <a:xfrm>
                <a:off x="5393726" y="2857451"/>
                <a:ext cx="265043" cy="340060"/>
              </a:xfrm>
              <a:prstGeom prst="rect">
                <a:avLst/>
              </a:prstGeom>
              <a:noFill/>
            </p:spPr>
            <p:txBody>
              <a:bodyPr wrap="square" rtlCol="0">
                <a:spAutoFit/>
              </a:bodyPr>
              <a:lstStyle/>
              <a:p>
                <a:r>
                  <a:rPr lang="es-GT" sz="1200" dirty="0">
                    <a:solidFill>
                      <a:schemeClr val="accent3"/>
                    </a:solidFill>
                  </a:rPr>
                  <a:t>4</a:t>
                </a:r>
              </a:p>
            </p:txBody>
          </p:sp>
          <p:sp>
            <p:nvSpPr>
              <p:cNvPr id="94" name="TextBox 93">
                <a:extLst>
                  <a:ext uri="{FF2B5EF4-FFF2-40B4-BE49-F238E27FC236}">
                    <a16:creationId xmlns:a16="http://schemas.microsoft.com/office/drawing/2014/main" xmlns="" id="{7B1E1EFC-4335-47F4-9C89-067D258506B4}"/>
                  </a:ext>
                </a:extLst>
              </p:cNvPr>
              <p:cNvSpPr txBox="1"/>
              <p:nvPr/>
            </p:nvSpPr>
            <p:spPr>
              <a:xfrm>
                <a:off x="6065221" y="2857451"/>
                <a:ext cx="265043" cy="340060"/>
              </a:xfrm>
              <a:prstGeom prst="rect">
                <a:avLst/>
              </a:prstGeom>
              <a:noFill/>
            </p:spPr>
            <p:txBody>
              <a:bodyPr wrap="square" rtlCol="0">
                <a:spAutoFit/>
              </a:bodyPr>
              <a:lstStyle/>
              <a:p>
                <a:r>
                  <a:rPr lang="es-GT" sz="1200" dirty="0">
                    <a:solidFill>
                      <a:schemeClr val="accent2"/>
                    </a:solidFill>
                  </a:rPr>
                  <a:t>4</a:t>
                </a:r>
              </a:p>
            </p:txBody>
          </p:sp>
          <p:sp>
            <p:nvSpPr>
              <p:cNvPr id="95" name="TextBox 94">
                <a:extLst>
                  <a:ext uri="{FF2B5EF4-FFF2-40B4-BE49-F238E27FC236}">
                    <a16:creationId xmlns:a16="http://schemas.microsoft.com/office/drawing/2014/main" xmlns="" id="{8BBCCBD8-DFEE-4A91-985B-3B5EF5DDF7AC}"/>
                  </a:ext>
                </a:extLst>
              </p:cNvPr>
              <p:cNvSpPr txBox="1"/>
              <p:nvPr/>
            </p:nvSpPr>
            <p:spPr>
              <a:xfrm>
                <a:off x="3546868" y="2793283"/>
                <a:ext cx="836790" cy="340060"/>
              </a:xfrm>
              <a:prstGeom prst="rect">
                <a:avLst/>
              </a:prstGeom>
              <a:noFill/>
            </p:spPr>
            <p:txBody>
              <a:bodyPr wrap="square" rtlCol="0">
                <a:spAutoFit/>
              </a:bodyPr>
              <a:lstStyle/>
              <a:p>
                <a:r>
                  <a:rPr lang="es-GT" sz="1200" dirty="0">
                    <a:solidFill>
                      <a:schemeClr val="accent3"/>
                    </a:solidFill>
                  </a:rPr>
                  <a:t>1,2,3</a:t>
                </a:r>
              </a:p>
            </p:txBody>
          </p:sp>
          <p:sp>
            <p:nvSpPr>
              <p:cNvPr id="96" name="TextBox 95">
                <a:extLst>
                  <a:ext uri="{FF2B5EF4-FFF2-40B4-BE49-F238E27FC236}">
                    <a16:creationId xmlns:a16="http://schemas.microsoft.com/office/drawing/2014/main" xmlns="" id="{3E396541-DFD4-44C8-B0AC-8BAAF55A559B}"/>
                  </a:ext>
                </a:extLst>
              </p:cNvPr>
              <p:cNvSpPr txBox="1"/>
              <p:nvPr/>
            </p:nvSpPr>
            <p:spPr>
              <a:xfrm>
                <a:off x="4790108" y="2793283"/>
                <a:ext cx="265043" cy="340060"/>
              </a:xfrm>
              <a:prstGeom prst="rect">
                <a:avLst/>
              </a:prstGeom>
              <a:noFill/>
            </p:spPr>
            <p:txBody>
              <a:bodyPr wrap="square" rtlCol="0">
                <a:spAutoFit/>
              </a:bodyPr>
              <a:lstStyle/>
              <a:p>
                <a:r>
                  <a:rPr lang="es-GT" sz="1200" dirty="0">
                    <a:solidFill>
                      <a:schemeClr val="accent2"/>
                    </a:solidFill>
                  </a:rPr>
                  <a:t>3</a:t>
                </a:r>
              </a:p>
            </p:txBody>
          </p:sp>
          <p:sp>
            <p:nvSpPr>
              <p:cNvPr id="97" name="TextBox 96">
                <a:extLst>
                  <a:ext uri="{FF2B5EF4-FFF2-40B4-BE49-F238E27FC236}">
                    <a16:creationId xmlns:a16="http://schemas.microsoft.com/office/drawing/2014/main" xmlns="" id="{2A166DDA-CF9C-4ED7-834B-9AACF3B99823}"/>
                  </a:ext>
                </a:extLst>
              </p:cNvPr>
              <p:cNvSpPr txBox="1"/>
              <p:nvPr/>
            </p:nvSpPr>
            <p:spPr>
              <a:xfrm>
                <a:off x="4339624" y="1832395"/>
                <a:ext cx="715528" cy="340060"/>
              </a:xfrm>
              <a:prstGeom prst="rect">
                <a:avLst/>
              </a:prstGeom>
              <a:noFill/>
            </p:spPr>
            <p:txBody>
              <a:bodyPr wrap="square" rtlCol="0">
                <a:spAutoFit/>
              </a:bodyPr>
              <a:lstStyle/>
              <a:p>
                <a:r>
                  <a:rPr lang="es-GT" sz="1200" dirty="0">
                    <a:solidFill>
                      <a:schemeClr val="accent3"/>
                    </a:solidFill>
                  </a:rPr>
                  <a:t>1,2,3</a:t>
                </a:r>
              </a:p>
            </p:txBody>
          </p:sp>
          <p:sp>
            <p:nvSpPr>
              <p:cNvPr id="98" name="TextBox 97">
                <a:extLst>
                  <a:ext uri="{FF2B5EF4-FFF2-40B4-BE49-F238E27FC236}">
                    <a16:creationId xmlns:a16="http://schemas.microsoft.com/office/drawing/2014/main" xmlns="" id="{06D03E2C-6940-48C6-8606-A4FBF3EBD73D}"/>
                  </a:ext>
                </a:extLst>
              </p:cNvPr>
              <p:cNvSpPr txBox="1"/>
              <p:nvPr/>
            </p:nvSpPr>
            <p:spPr>
              <a:xfrm>
                <a:off x="5461603" y="1832395"/>
                <a:ext cx="265043" cy="340060"/>
              </a:xfrm>
              <a:prstGeom prst="rect">
                <a:avLst/>
              </a:prstGeom>
              <a:noFill/>
            </p:spPr>
            <p:txBody>
              <a:bodyPr wrap="square" rtlCol="0">
                <a:spAutoFit/>
              </a:bodyPr>
              <a:lstStyle/>
              <a:p>
                <a:r>
                  <a:rPr lang="es-GT" sz="1200" dirty="0">
                    <a:solidFill>
                      <a:schemeClr val="accent2"/>
                    </a:solidFill>
                  </a:rPr>
                  <a:t>4</a:t>
                </a:r>
              </a:p>
            </p:txBody>
          </p:sp>
          <p:sp>
            <p:nvSpPr>
              <p:cNvPr id="99" name="TextBox 98">
                <a:extLst>
                  <a:ext uri="{FF2B5EF4-FFF2-40B4-BE49-F238E27FC236}">
                    <a16:creationId xmlns:a16="http://schemas.microsoft.com/office/drawing/2014/main" xmlns="" id="{26004C62-AB6A-425C-9BF7-192DC9AF5207}"/>
                  </a:ext>
                </a:extLst>
              </p:cNvPr>
              <p:cNvSpPr txBox="1"/>
              <p:nvPr/>
            </p:nvSpPr>
            <p:spPr>
              <a:xfrm>
                <a:off x="5963478" y="1866174"/>
                <a:ext cx="265043" cy="340060"/>
              </a:xfrm>
              <a:prstGeom prst="rect">
                <a:avLst/>
              </a:prstGeom>
              <a:noFill/>
            </p:spPr>
            <p:txBody>
              <a:bodyPr wrap="square" rtlCol="0">
                <a:spAutoFit/>
              </a:bodyPr>
              <a:lstStyle/>
              <a:p>
                <a:r>
                  <a:rPr lang="es-GT" sz="1200" dirty="0">
                    <a:solidFill>
                      <a:schemeClr val="accent3"/>
                    </a:solidFill>
                  </a:rPr>
                  <a:t>5</a:t>
                </a:r>
              </a:p>
            </p:txBody>
          </p:sp>
          <p:sp>
            <p:nvSpPr>
              <p:cNvPr id="100" name="TextBox 99">
                <a:extLst>
                  <a:ext uri="{FF2B5EF4-FFF2-40B4-BE49-F238E27FC236}">
                    <a16:creationId xmlns:a16="http://schemas.microsoft.com/office/drawing/2014/main" xmlns="" id="{AF24326E-7C79-4044-AA05-5FF11CF195C2}"/>
                  </a:ext>
                </a:extLst>
              </p:cNvPr>
              <p:cNvSpPr txBox="1"/>
              <p:nvPr/>
            </p:nvSpPr>
            <p:spPr>
              <a:xfrm>
                <a:off x="6634973" y="1866174"/>
                <a:ext cx="265043" cy="340060"/>
              </a:xfrm>
              <a:prstGeom prst="rect">
                <a:avLst/>
              </a:prstGeom>
              <a:noFill/>
            </p:spPr>
            <p:txBody>
              <a:bodyPr wrap="square" rtlCol="0">
                <a:spAutoFit/>
              </a:bodyPr>
              <a:lstStyle/>
              <a:p>
                <a:r>
                  <a:rPr lang="es-GT" sz="1200" dirty="0">
                    <a:solidFill>
                      <a:schemeClr val="accent2"/>
                    </a:solidFill>
                  </a:rPr>
                  <a:t>5</a:t>
                </a:r>
              </a:p>
            </p:txBody>
          </p:sp>
          <p:sp>
            <p:nvSpPr>
              <p:cNvPr id="103" name="TextBox 102">
                <a:extLst>
                  <a:ext uri="{FF2B5EF4-FFF2-40B4-BE49-F238E27FC236}">
                    <a16:creationId xmlns:a16="http://schemas.microsoft.com/office/drawing/2014/main" xmlns="" id="{49C5671E-35A7-4E72-AA3C-0D7A09FB7B7C}"/>
                  </a:ext>
                </a:extLst>
              </p:cNvPr>
              <p:cNvSpPr txBox="1"/>
              <p:nvPr/>
            </p:nvSpPr>
            <p:spPr>
              <a:xfrm>
                <a:off x="4927577" y="883656"/>
                <a:ext cx="731193" cy="340060"/>
              </a:xfrm>
              <a:prstGeom prst="rect">
                <a:avLst/>
              </a:prstGeom>
              <a:noFill/>
            </p:spPr>
            <p:txBody>
              <a:bodyPr wrap="square" rtlCol="0">
                <a:spAutoFit/>
              </a:bodyPr>
              <a:lstStyle/>
              <a:p>
                <a:r>
                  <a:rPr lang="es-GT" sz="1200" dirty="0">
                    <a:solidFill>
                      <a:schemeClr val="accent3"/>
                    </a:solidFill>
                  </a:rPr>
                  <a:t>1,2,3</a:t>
                </a:r>
              </a:p>
            </p:txBody>
          </p:sp>
          <p:sp>
            <p:nvSpPr>
              <p:cNvPr id="104" name="TextBox 103">
                <a:extLst>
                  <a:ext uri="{FF2B5EF4-FFF2-40B4-BE49-F238E27FC236}">
                    <a16:creationId xmlns:a16="http://schemas.microsoft.com/office/drawing/2014/main" xmlns="" id="{6A07777C-B99A-472B-AC82-6A0AB55E6884}"/>
                  </a:ext>
                </a:extLst>
              </p:cNvPr>
              <p:cNvSpPr txBox="1"/>
              <p:nvPr/>
            </p:nvSpPr>
            <p:spPr>
              <a:xfrm>
                <a:off x="6065221" y="883656"/>
                <a:ext cx="265043" cy="340060"/>
              </a:xfrm>
              <a:prstGeom prst="rect">
                <a:avLst/>
              </a:prstGeom>
              <a:noFill/>
            </p:spPr>
            <p:txBody>
              <a:bodyPr wrap="square" rtlCol="0">
                <a:spAutoFit/>
              </a:bodyPr>
              <a:lstStyle/>
              <a:p>
                <a:r>
                  <a:rPr lang="es-GT" sz="1200" dirty="0">
                    <a:solidFill>
                      <a:schemeClr val="accent2"/>
                    </a:solidFill>
                  </a:rPr>
                  <a:t>5</a:t>
                </a:r>
              </a:p>
            </p:txBody>
          </p:sp>
          <p:sp>
            <p:nvSpPr>
              <p:cNvPr id="105" name="TextBox 104">
                <a:extLst>
                  <a:ext uri="{FF2B5EF4-FFF2-40B4-BE49-F238E27FC236}">
                    <a16:creationId xmlns:a16="http://schemas.microsoft.com/office/drawing/2014/main" xmlns="" id="{29D51862-6AFC-4496-8838-35A4C580B705}"/>
                  </a:ext>
                </a:extLst>
              </p:cNvPr>
              <p:cNvSpPr txBox="1"/>
              <p:nvPr/>
            </p:nvSpPr>
            <p:spPr>
              <a:xfrm>
                <a:off x="6600750" y="885944"/>
                <a:ext cx="265043" cy="340060"/>
              </a:xfrm>
              <a:prstGeom prst="rect">
                <a:avLst/>
              </a:prstGeom>
              <a:noFill/>
            </p:spPr>
            <p:txBody>
              <a:bodyPr wrap="square" rtlCol="0">
                <a:spAutoFit/>
              </a:bodyPr>
              <a:lstStyle/>
              <a:p>
                <a:r>
                  <a:rPr lang="es-GT" sz="1200" dirty="0">
                    <a:solidFill>
                      <a:schemeClr val="accent3"/>
                    </a:solidFill>
                  </a:rPr>
                  <a:t>6</a:t>
                </a:r>
              </a:p>
            </p:txBody>
          </p:sp>
          <p:sp>
            <p:nvSpPr>
              <p:cNvPr id="106" name="TextBox 105">
                <a:extLst>
                  <a:ext uri="{FF2B5EF4-FFF2-40B4-BE49-F238E27FC236}">
                    <a16:creationId xmlns:a16="http://schemas.microsoft.com/office/drawing/2014/main" xmlns="" id="{1C6118F0-FAEE-4897-9648-882C8007F6FF}"/>
                  </a:ext>
                </a:extLst>
              </p:cNvPr>
              <p:cNvSpPr txBox="1"/>
              <p:nvPr/>
            </p:nvSpPr>
            <p:spPr>
              <a:xfrm>
                <a:off x="7272246" y="885944"/>
                <a:ext cx="265043" cy="340060"/>
              </a:xfrm>
              <a:prstGeom prst="rect">
                <a:avLst/>
              </a:prstGeom>
              <a:noFill/>
            </p:spPr>
            <p:txBody>
              <a:bodyPr wrap="square" rtlCol="0">
                <a:spAutoFit/>
              </a:bodyPr>
              <a:lstStyle/>
              <a:p>
                <a:r>
                  <a:rPr lang="es-GT" sz="1200" dirty="0">
                    <a:solidFill>
                      <a:schemeClr val="accent2"/>
                    </a:solidFill>
                  </a:rPr>
                  <a:t>6</a:t>
                </a:r>
              </a:p>
            </p:txBody>
          </p:sp>
        </p:grpSp>
      </p:grpSp>
      <p:pic>
        <p:nvPicPr>
          <p:cNvPr id="108" name="Picture 107">
            <a:extLst>
              <a:ext uri="{FF2B5EF4-FFF2-40B4-BE49-F238E27FC236}">
                <a16:creationId xmlns:a16="http://schemas.microsoft.com/office/drawing/2014/main" xmlns="" id="{849A5296-24EC-4771-9087-EEDF81029D93}"/>
              </a:ext>
            </a:extLst>
          </p:cNvPr>
          <p:cNvPicPr>
            <a:picLocks noChangeAspect="1"/>
          </p:cNvPicPr>
          <p:nvPr/>
        </p:nvPicPr>
        <p:blipFill>
          <a:blip r:embed="rId2"/>
          <a:stretch>
            <a:fillRect/>
          </a:stretch>
        </p:blipFill>
        <p:spPr>
          <a:xfrm>
            <a:off x="5955088" y="1494967"/>
            <a:ext cx="2387444" cy="2192188"/>
          </a:xfrm>
          <a:prstGeom prst="rect">
            <a:avLst/>
          </a:prstGeom>
        </p:spPr>
      </p:pic>
      <p:pic>
        <p:nvPicPr>
          <p:cNvPr id="2" name="Picture 1">
            <a:extLst>
              <a:ext uri="{FF2B5EF4-FFF2-40B4-BE49-F238E27FC236}">
                <a16:creationId xmlns:a16="http://schemas.microsoft.com/office/drawing/2014/main" xmlns="" id="{0ED5B45C-80FC-4937-97CB-4A4B6D4C6A37}"/>
              </a:ext>
            </a:extLst>
          </p:cNvPr>
          <p:cNvPicPr>
            <a:picLocks noChangeAspect="1"/>
          </p:cNvPicPr>
          <p:nvPr/>
        </p:nvPicPr>
        <p:blipFill>
          <a:blip r:embed="rId3"/>
          <a:stretch>
            <a:fillRect/>
          </a:stretch>
        </p:blipFill>
        <p:spPr>
          <a:xfrm>
            <a:off x="908093" y="5218643"/>
            <a:ext cx="10324403" cy="1631081"/>
          </a:xfrm>
          <a:prstGeom prst="rect">
            <a:avLst/>
          </a:prstGeom>
        </p:spPr>
      </p:pic>
    </p:spTree>
    <p:extLst>
      <p:ext uri="{BB962C8B-B14F-4D97-AF65-F5344CB8AC3E}">
        <p14:creationId xmlns:p14="http://schemas.microsoft.com/office/powerpoint/2010/main" val="74808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9CF55E-E46F-4371-B118-419280B1765D}"/>
              </a:ext>
            </a:extLst>
          </p:cNvPr>
          <p:cNvSpPr>
            <a:spLocks noGrp="1"/>
          </p:cNvSpPr>
          <p:nvPr>
            <p:ph type="title"/>
          </p:nvPr>
        </p:nvSpPr>
        <p:spPr/>
        <p:txBody>
          <a:bodyPr/>
          <a:lstStyle/>
          <a:p>
            <a:r>
              <a:rPr lang="es-GT" dirty="0"/>
              <a:t>Optimización de Estados del AFD</a:t>
            </a:r>
          </a:p>
        </p:txBody>
      </p:sp>
      <p:sp>
        <p:nvSpPr>
          <p:cNvPr id="3" name="Content Placeholder 2">
            <a:extLst>
              <a:ext uri="{FF2B5EF4-FFF2-40B4-BE49-F238E27FC236}">
                <a16:creationId xmlns:a16="http://schemas.microsoft.com/office/drawing/2014/main" xmlns="" id="{1E04878A-8326-43A0-A3C0-FD6A1E5B716F}"/>
              </a:ext>
            </a:extLst>
          </p:cNvPr>
          <p:cNvSpPr>
            <a:spLocks noGrp="1"/>
          </p:cNvSpPr>
          <p:nvPr>
            <p:ph idx="1"/>
          </p:nvPr>
        </p:nvSpPr>
        <p:spPr/>
        <p:txBody>
          <a:bodyPr/>
          <a:lstStyle/>
          <a:p>
            <a:pPr>
              <a:buFont typeface="+mj-lt"/>
              <a:buAutoNum type="arabicPeriod"/>
            </a:pPr>
            <a:r>
              <a:rPr lang="es-GT" dirty="0"/>
              <a:t>Dividir los Estados de AFD en:</a:t>
            </a:r>
          </a:p>
          <a:p>
            <a:pPr lvl="1"/>
            <a:r>
              <a:rPr lang="es-GT" dirty="0"/>
              <a:t>Estados Finales o de Aceptación</a:t>
            </a:r>
          </a:p>
          <a:p>
            <a:pPr lvl="1"/>
            <a:r>
              <a:rPr lang="es-GT" dirty="0"/>
              <a:t>Estados no Finales</a:t>
            </a:r>
          </a:p>
          <a:p>
            <a:pPr>
              <a:buFont typeface="+mj-lt"/>
              <a:buAutoNum type="arabicPeriod"/>
            </a:pPr>
            <a:r>
              <a:rPr lang="es-GT" dirty="0"/>
              <a:t>Calcular las transiciones por cada símbolo de entrada</a:t>
            </a:r>
          </a:p>
          <a:p>
            <a:pPr>
              <a:buFont typeface="+mj-lt"/>
              <a:buAutoNum type="arabicPeriod"/>
            </a:pPr>
            <a:r>
              <a:rPr lang="es-GT" dirty="0"/>
              <a:t>El estado con una transición diferente para un símbolo de entrada se separa y es un estado por si mismo.</a:t>
            </a:r>
          </a:p>
          <a:p>
            <a:pPr>
              <a:buFont typeface="+mj-lt"/>
              <a:buAutoNum type="arabicPeriod"/>
            </a:pPr>
            <a:r>
              <a:rPr lang="es-GT" dirty="0"/>
              <a:t>Se repite el paso 3 con cada estado y símbolo de entrada, al final se obtendrán los estados que podemos unir y así optimizar la cantidad de estados.</a:t>
            </a:r>
          </a:p>
          <a:p>
            <a:pPr>
              <a:buFont typeface="+mj-lt"/>
              <a:buAutoNum type="arabicPeriod"/>
            </a:pPr>
            <a:endParaRPr lang="es-GT" dirty="0"/>
          </a:p>
          <a:p>
            <a:endParaRPr lang="es-GT" dirty="0"/>
          </a:p>
        </p:txBody>
      </p:sp>
    </p:spTree>
    <p:extLst>
      <p:ext uri="{BB962C8B-B14F-4D97-AF65-F5344CB8AC3E}">
        <p14:creationId xmlns:p14="http://schemas.microsoft.com/office/powerpoint/2010/main" val="3419731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EDC03-9844-40A7-9473-BD1F1F335340}"/>
              </a:ext>
            </a:extLst>
          </p:cNvPr>
          <p:cNvSpPr>
            <a:spLocks noGrp="1"/>
          </p:cNvSpPr>
          <p:nvPr>
            <p:ph type="title"/>
          </p:nvPr>
        </p:nvSpPr>
        <p:spPr>
          <a:xfrm>
            <a:off x="677334" y="609600"/>
            <a:ext cx="8596668" cy="1320800"/>
          </a:xfrm>
        </p:spPr>
        <p:txBody>
          <a:bodyPr/>
          <a:lstStyle/>
          <a:p>
            <a:r>
              <a:rPr lang="es-GT" dirty="0"/>
              <a:t>Ejemplo:  (</a:t>
            </a:r>
            <a:r>
              <a:rPr lang="es-GT" dirty="0" err="1"/>
              <a:t>a|b</a:t>
            </a:r>
            <a:r>
              <a:rPr lang="es-GT" dirty="0"/>
              <a:t>)*</a:t>
            </a:r>
            <a:r>
              <a:rPr lang="es-GT" dirty="0" err="1"/>
              <a:t>abb</a:t>
            </a:r>
            <a:r>
              <a:rPr lang="es-GT" dirty="0"/>
              <a:t> </a:t>
            </a:r>
            <a:br>
              <a:rPr lang="es-GT" dirty="0"/>
            </a:br>
            <a:r>
              <a:rPr lang="es-GT" dirty="0"/>
              <a:t>(Método de Subconjuntos)</a:t>
            </a:r>
          </a:p>
        </p:txBody>
      </p:sp>
      <p:pic>
        <p:nvPicPr>
          <p:cNvPr id="4" name="Picture 3">
            <a:extLst>
              <a:ext uri="{FF2B5EF4-FFF2-40B4-BE49-F238E27FC236}">
                <a16:creationId xmlns:a16="http://schemas.microsoft.com/office/drawing/2014/main" xmlns="" id="{0D1B709A-23B7-4194-8FF4-17447AF4383D}"/>
              </a:ext>
            </a:extLst>
          </p:cNvPr>
          <p:cNvPicPr>
            <a:picLocks noChangeAspect="1"/>
          </p:cNvPicPr>
          <p:nvPr/>
        </p:nvPicPr>
        <p:blipFill>
          <a:blip r:embed="rId2"/>
          <a:stretch>
            <a:fillRect/>
          </a:stretch>
        </p:blipFill>
        <p:spPr>
          <a:xfrm>
            <a:off x="297506" y="2148803"/>
            <a:ext cx="3289755" cy="2060150"/>
          </a:xfrm>
          <a:prstGeom prst="rect">
            <a:avLst/>
          </a:prstGeom>
        </p:spPr>
      </p:pic>
      <p:pic>
        <p:nvPicPr>
          <p:cNvPr id="5" name="Picture 4">
            <a:extLst>
              <a:ext uri="{FF2B5EF4-FFF2-40B4-BE49-F238E27FC236}">
                <a16:creationId xmlns:a16="http://schemas.microsoft.com/office/drawing/2014/main" xmlns="" id="{53BCE104-6E7C-4444-879D-2B3A08BCA7E9}"/>
              </a:ext>
            </a:extLst>
          </p:cNvPr>
          <p:cNvPicPr>
            <a:picLocks noChangeAspect="1"/>
          </p:cNvPicPr>
          <p:nvPr/>
        </p:nvPicPr>
        <p:blipFill>
          <a:blip r:embed="rId3"/>
          <a:stretch>
            <a:fillRect/>
          </a:stretch>
        </p:blipFill>
        <p:spPr>
          <a:xfrm>
            <a:off x="4144867" y="2148803"/>
            <a:ext cx="3393790" cy="945820"/>
          </a:xfrm>
          <a:prstGeom prst="rect">
            <a:avLst/>
          </a:prstGeom>
        </p:spPr>
      </p:pic>
      <p:pic>
        <p:nvPicPr>
          <p:cNvPr id="9" name="Picture 8">
            <a:extLst>
              <a:ext uri="{FF2B5EF4-FFF2-40B4-BE49-F238E27FC236}">
                <a16:creationId xmlns:a16="http://schemas.microsoft.com/office/drawing/2014/main" xmlns="" id="{C2944ACE-AA01-4C60-95AC-F465B9DF37BB}"/>
              </a:ext>
            </a:extLst>
          </p:cNvPr>
          <p:cNvPicPr>
            <a:picLocks noChangeAspect="1"/>
          </p:cNvPicPr>
          <p:nvPr/>
        </p:nvPicPr>
        <p:blipFill>
          <a:blip r:embed="rId4"/>
          <a:stretch>
            <a:fillRect/>
          </a:stretch>
        </p:blipFill>
        <p:spPr>
          <a:xfrm>
            <a:off x="4144867" y="3164692"/>
            <a:ext cx="3393790" cy="945820"/>
          </a:xfrm>
          <a:prstGeom prst="rect">
            <a:avLst/>
          </a:prstGeom>
        </p:spPr>
      </p:pic>
      <p:pic>
        <p:nvPicPr>
          <p:cNvPr id="10" name="Picture 9">
            <a:extLst>
              <a:ext uri="{FF2B5EF4-FFF2-40B4-BE49-F238E27FC236}">
                <a16:creationId xmlns:a16="http://schemas.microsoft.com/office/drawing/2014/main" xmlns="" id="{01482F2A-27C4-4B9C-A7BC-3C27F1104E6E}"/>
              </a:ext>
            </a:extLst>
          </p:cNvPr>
          <p:cNvPicPr>
            <a:picLocks noChangeAspect="1"/>
          </p:cNvPicPr>
          <p:nvPr/>
        </p:nvPicPr>
        <p:blipFill>
          <a:blip r:embed="rId5"/>
          <a:stretch>
            <a:fillRect/>
          </a:stretch>
        </p:blipFill>
        <p:spPr>
          <a:xfrm>
            <a:off x="4144867" y="4290498"/>
            <a:ext cx="3393790" cy="945820"/>
          </a:xfrm>
          <a:prstGeom prst="rect">
            <a:avLst/>
          </a:prstGeom>
        </p:spPr>
      </p:pic>
      <p:pic>
        <p:nvPicPr>
          <p:cNvPr id="12" name="Picture 11">
            <a:extLst>
              <a:ext uri="{FF2B5EF4-FFF2-40B4-BE49-F238E27FC236}">
                <a16:creationId xmlns:a16="http://schemas.microsoft.com/office/drawing/2014/main" xmlns="" id="{44BECB8F-4D42-4A55-A462-340EAB6967EE}"/>
              </a:ext>
            </a:extLst>
          </p:cNvPr>
          <p:cNvPicPr>
            <a:picLocks noChangeAspect="1"/>
          </p:cNvPicPr>
          <p:nvPr/>
        </p:nvPicPr>
        <p:blipFill>
          <a:blip r:embed="rId6"/>
          <a:stretch>
            <a:fillRect/>
          </a:stretch>
        </p:blipFill>
        <p:spPr>
          <a:xfrm>
            <a:off x="7814822" y="2133968"/>
            <a:ext cx="3934807" cy="2060150"/>
          </a:xfrm>
          <a:prstGeom prst="rect">
            <a:avLst/>
          </a:prstGeom>
        </p:spPr>
      </p:pic>
    </p:spTree>
    <p:extLst>
      <p:ext uri="{BB962C8B-B14F-4D97-AF65-F5344CB8AC3E}">
        <p14:creationId xmlns:p14="http://schemas.microsoft.com/office/powerpoint/2010/main" val="376146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23E036-E291-4719-85A2-356CBF31B031}"/>
              </a:ext>
            </a:extLst>
          </p:cNvPr>
          <p:cNvSpPr>
            <a:spLocks noGrp="1"/>
          </p:cNvSpPr>
          <p:nvPr>
            <p:ph type="title"/>
          </p:nvPr>
        </p:nvSpPr>
        <p:spPr/>
        <p:txBody>
          <a:bodyPr/>
          <a:lstStyle/>
          <a:p>
            <a:r>
              <a:rPr lang="es-GT" dirty="0"/>
              <a:t>Análisis Sintáctico</a:t>
            </a:r>
          </a:p>
        </p:txBody>
      </p:sp>
      <p:sp>
        <p:nvSpPr>
          <p:cNvPr id="3" name="Content Placeholder 2">
            <a:extLst>
              <a:ext uri="{FF2B5EF4-FFF2-40B4-BE49-F238E27FC236}">
                <a16:creationId xmlns:a16="http://schemas.microsoft.com/office/drawing/2014/main" xmlns="" id="{5B6D2648-006E-4352-8257-AC767D7D283C}"/>
              </a:ext>
            </a:extLst>
          </p:cNvPr>
          <p:cNvSpPr>
            <a:spLocks noGrp="1"/>
          </p:cNvSpPr>
          <p:nvPr>
            <p:ph idx="1"/>
          </p:nvPr>
        </p:nvSpPr>
        <p:spPr>
          <a:xfrm>
            <a:off x="677333" y="1311965"/>
            <a:ext cx="9924405" cy="5367131"/>
          </a:xfrm>
        </p:spPr>
        <p:txBody>
          <a:bodyPr>
            <a:normAutofit/>
          </a:bodyPr>
          <a:lstStyle/>
          <a:p>
            <a:r>
              <a:rPr lang="es-GT" b="1" dirty="0"/>
              <a:t>La sintaxis de las construcciones de un lenguaje de programación puede especificarse mediante gramáticas libres de contexto o la notación BNF (Forma de Backus-Naur. </a:t>
            </a:r>
          </a:p>
          <a:p>
            <a:r>
              <a:rPr lang="es-GT" b="1" dirty="0"/>
              <a:t>Las gramáticas ofrecen beneficios considerables, tanto para los diseñadores de lenguajes como para los escritores de compiladores:</a:t>
            </a:r>
          </a:p>
          <a:p>
            <a:pPr lvl="1"/>
            <a:r>
              <a:rPr lang="es-GT" b="1" dirty="0"/>
              <a:t>Una gramática proporciona una especificación sintáctica precisa, pero fácil de entender, de un lenguaje de programación.</a:t>
            </a:r>
          </a:p>
          <a:p>
            <a:pPr lvl="1"/>
            <a:r>
              <a:rPr lang="es-GT" b="1" dirty="0"/>
              <a:t>A partir de ciertas clases de gramáticas, podemos construir de manera automática un analizador sintáctico eficiente que determine la estructura sintáctica de un programa fuente. Como beneficio colateral, el proceso de construcción del analizador sintáctico puede revelar ambigüedades sintácticas y puntos problemáticos que podrían haberse pasado por alto durante la fase inicial del diseño del lenguaje.</a:t>
            </a:r>
          </a:p>
          <a:p>
            <a:pPr lvl="1"/>
            <a:r>
              <a:rPr lang="es-GT" b="1" dirty="0"/>
              <a:t>La estructura impartida a un lenguaje mediante una gramática diseñada en forma apropiada es útil para traducir los programas fuente en código objeto correcto, y para detectar errores.</a:t>
            </a:r>
          </a:p>
          <a:p>
            <a:pPr lvl="1"/>
            <a:r>
              <a:rPr lang="es-GT" b="1" dirty="0"/>
              <a:t>Una gramática permite que un lenguaje evolucione o se desarrolle en forma iterativa, agregando nuevas construcciones para realizar nuevas tareas. Estas nuevas construcciones pueden integrarse con más facilidad en una implementación que siga la estructura </a:t>
            </a:r>
            <a:r>
              <a:rPr lang="es-GT" b="1" dirty="0" err="1"/>
              <a:t>gramátical</a:t>
            </a:r>
            <a:r>
              <a:rPr lang="es-GT" b="1" dirty="0"/>
              <a:t> del lenguaje.</a:t>
            </a:r>
          </a:p>
        </p:txBody>
      </p:sp>
    </p:spTree>
    <p:extLst>
      <p:ext uri="{BB962C8B-B14F-4D97-AF65-F5344CB8AC3E}">
        <p14:creationId xmlns:p14="http://schemas.microsoft.com/office/powerpoint/2010/main" val="3935185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72EA2-DE30-42EF-A4AA-6AC90FC3369D}"/>
              </a:ext>
            </a:extLst>
          </p:cNvPr>
          <p:cNvSpPr>
            <a:spLocks noGrp="1"/>
          </p:cNvSpPr>
          <p:nvPr>
            <p:ph type="title"/>
          </p:nvPr>
        </p:nvSpPr>
        <p:spPr/>
        <p:txBody>
          <a:bodyPr/>
          <a:lstStyle/>
          <a:p>
            <a:r>
              <a:rPr lang="es-GT" dirty="0"/>
              <a:t>Función del Analizador Sintáctico</a:t>
            </a:r>
          </a:p>
        </p:txBody>
      </p:sp>
      <p:pic>
        <p:nvPicPr>
          <p:cNvPr id="4" name="Picture 3">
            <a:extLst>
              <a:ext uri="{FF2B5EF4-FFF2-40B4-BE49-F238E27FC236}">
                <a16:creationId xmlns:a16="http://schemas.microsoft.com/office/drawing/2014/main" xmlns="" id="{BFCE33D8-0DE1-4EE4-99C8-9AF6DDB25FE1}"/>
              </a:ext>
            </a:extLst>
          </p:cNvPr>
          <p:cNvPicPr>
            <a:picLocks noChangeAspect="1"/>
          </p:cNvPicPr>
          <p:nvPr/>
        </p:nvPicPr>
        <p:blipFill rotWithShape="1">
          <a:blip r:embed="rId2"/>
          <a:srcRect l="6522" t="43630" r="29488" b="19898"/>
          <a:stretch/>
        </p:blipFill>
        <p:spPr>
          <a:xfrm>
            <a:off x="1248176" y="1921565"/>
            <a:ext cx="9695647" cy="3120447"/>
          </a:xfrm>
          <a:prstGeom prst="rect">
            <a:avLst/>
          </a:prstGeom>
        </p:spPr>
      </p:pic>
    </p:spTree>
    <p:extLst>
      <p:ext uri="{BB962C8B-B14F-4D97-AF65-F5344CB8AC3E}">
        <p14:creationId xmlns:p14="http://schemas.microsoft.com/office/powerpoint/2010/main" val="50823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3E44AB-0F88-449C-A213-CFF5F5EC258D}"/>
              </a:ext>
            </a:extLst>
          </p:cNvPr>
          <p:cNvSpPr>
            <a:spLocks noGrp="1"/>
          </p:cNvSpPr>
          <p:nvPr>
            <p:ph type="title"/>
          </p:nvPr>
        </p:nvSpPr>
        <p:spPr/>
        <p:txBody>
          <a:bodyPr/>
          <a:lstStyle/>
          <a:p>
            <a:r>
              <a:rPr lang="es-GT" dirty="0"/>
              <a:t>Representación de gramáticas</a:t>
            </a:r>
          </a:p>
        </p:txBody>
      </p:sp>
      <p:sp>
        <p:nvSpPr>
          <p:cNvPr id="3" name="Content Placeholder 2">
            <a:extLst>
              <a:ext uri="{FF2B5EF4-FFF2-40B4-BE49-F238E27FC236}">
                <a16:creationId xmlns:a16="http://schemas.microsoft.com/office/drawing/2014/main" xmlns="" id="{7EEA1721-0403-4B79-AACE-658DDE6EAFEE}"/>
              </a:ext>
            </a:extLst>
          </p:cNvPr>
          <p:cNvSpPr>
            <a:spLocks noGrp="1"/>
          </p:cNvSpPr>
          <p:nvPr>
            <p:ph idx="1"/>
          </p:nvPr>
        </p:nvSpPr>
        <p:spPr>
          <a:xfrm>
            <a:off x="677334" y="1404730"/>
            <a:ext cx="10003918" cy="5353879"/>
          </a:xfrm>
        </p:spPr>
        <p:txBody>
          <a:bodyPr>
            <a:normAutofit fontScale="85000" lnSpcReduction="20000"/>
          </a:bodyPr>
          <a:lstStyle/>
          <a:p>
            <a:pPr marL="0" indent="0">
              <a:buNone/>
            </a:pPr>
            <a:r>
              <a:rPr lang="es-GT" b="1" i="1" dirty="0"/>
              <a:t>Gramática LR</a:t>
            </a:r>
          </a:p>
          <a:p>
            <a:pPr marL="400050" lvl="1" indent="0">
              <a:buNone/>
            </a:pPr>
            <a:r>
              <a:rPr lang="es-GT" i="1" dirty="0"/>
              <a:t>E </a:t>
            </a:r>
            <a:r>
              <a:rPr lang="es-GT" dirty="0"/>
              <a:t>→ </a:t>
            </a:r>
            <a:r>
              <a:rPr lang="es-GT" i="1" dirty="0"/>
              <a:t>E </a:t>
            </a:r>
            <a:r>
              <a:rPr lang="es-GT" dirty="0"/>
              <a:t>+ </a:t>
            </a:r>
            <a:r>
              <a:rPr lang="es-GT" i="1" dirty="0"/>
              <a:t>T </a:t>
            </a:r>
            <a:r>
              <a:rPr lang="es-GT" dirty="0"/>
              <a:t>| </a:t>
            </a:r>
            <a:r>
              <a:rPr lang="es-GT" i="1" dirty="0"/>
              <a:t>T</a:t>
            </a:r>
          </a:p>
          <a:p>
            <a:pPr marL="400050" lvl="1" indent="0">
              <a:buNone/>
            </a:pPr>
            <a:r>
              <a:rPr lang="es-GT" i="1" dirty="0"/>
              <a:t>T</a:t>
            </a:r>
            <a:r>
              <a:rPr lang="es-GT" dirty="0"/>
              <a:t>→ </a:t>
            </a:r>
            <a:r>
              <a:rPr lang="es-GT" i="1" dirty="0"/>
              <a:t>T ∗ F </a:t>
            </a:r>
            <a:r>
              <a:rPr lang="es-GT" dirty="0"/>
              <a:t>| </a:t>
            </a:r>
            <a:r>
              <a:rPr lang="es-GT" i="1" dirty="0"/>
              <a:t>F</a:t>
            </a:r>
            <a:endParaRPr lang="es-GT" dirty="0"/>
          </a:p>
          <a:p>
            <a:pPr marL="400050" lvl="1" indent="0">
              <a:buNone/>
            </a:pPr>
            <a:r>
              <a:rPr lang="es-GT" i="1" dirty="0"/>
              <a:t>F </a:t>
            </a:r>
            <a:r>
              <a:rPr lang="es-GT" dirty="0"/>
              <a:t>→ ( </a:t>
            </a:r>
            <a:r>
              <a:rPr lang="es-GT" i="1" dirty="0"/>
              <a:t>E </a:t>
            </a:r>
            <a:r>
              <a:rPr lang="es-GT" dirty="0"/>
              <a:t>) | </a:t>
            </a:r>
            <a:r>
              <a:rPr lang="es-GT" b="1" dirty="0"/>
              <a:t>id</a:t>
            </a:r>
          </a:p>
          <a:p>
            <a:pPr marL="0" indent="0">
              <a:buNone/>
            </a:pPr>
            <a:endParaRPr lang="es-GT" b="1" dirty="0"/>
          </a:p>
          <a:p>
            <a:pPr marL="0" indent="0">
              <a:buNone/>
            </a:pPr>
            <a:r>
              <a:rPr lang="es-GT" b="1" dirty="0"/>
              <a:t>Gramática para Análisis Descendente</a:t>
            </a:r>
          </a:p>
          <a:p>
            <a:pPr marL="400050" lvl="1" indent="0">
              <a:buNone/>
            </a:pPr>
            <a:r>
              <a:rPr lang="es-GT" i="1" dirty="0"/>
              <a:t>E </a:t>
            </a:r>
            <a:r>
              <a:rPr lang="es-GT" dirty="0"/>
              <a:t>→ </a:t>
            </a:r>
            <a:r>
              <a:rPr lang="es-GT" i="1" dirty="0"/>
              <a:t>T E</a:t>
            </a:r>
          </a:p>
          <a:p>
            <a:pPr marL="400050" lvl="1" indent="0">
              <a:buNone/>
            </a:pPr>
            <a:r>
              <a:rPr lang="es-GT" i="1" dirty="0"/>
              <a:t>E </a:t>
            </a:r>
            <a:r>
              <a:rPr lang="es-GT" dirty="0"/>
              <a:t>→ + </a:t>
            </a:r>
            <a:r>
              <a:rPr lang="es-GT" i="1" dirty="0"/>
              <a:t>T E  | </a:t>
            </a:r>
          </a:p>
          <a:p>
            <a:pPr marL="400050" lvl="1" indent="0">
              <a:buNone/>
            </a:pPr>
            <a:r>
              <a:rPr lang="es-GT" i="1" dirty="0"/>
              <a:t>T </a:t>
            </a:r>
            <a:r>
              <a:rPr lang="es-GT" dirty="0"/>
              <a:t>→ </a:t>
            </a:r>
            <a:r>
              <a:rPr lang="es-GT" i="1" dirty="0"/>
              <a:t>F T </a:t>
            </a:r>
            <a:endParaRPr lang="es-GT" dirty="0"/>
          </a:p>
          <a:p>
            <a:pPr marL="400050" lvl="1" indent="0">
              <a:buNone/>
            </a:pPr>
            <a:r>
              <a:rPr lang="es-GT" i="1" dirty="0"/>
              <a:t>T  </a:t>
            </a:r>
            <a:r>
              <a:rPr lang="es-GT" dirty="0"/>
              <a:t>→ </a:t>
            </a:r>
            <a:r>
              <a:rPr lang="es-GT" i="1" dirty="0"/>
              <a:t>∗ F T </a:t>
            </a:r>
            <a:r>
              <a:rPr lang="es-GT" dirty="0"/>
              <a:t>| </a:t>
            </a:r>
            <a:endParaRPr lang="es-GT" i="1" dirty="0"/>
          </a:p>
          <a:p>
            <a:pPr marL="400050" lvl="1" indent="0">
              <a:buNone/>
            </a:pPr>
            <a:r>
              <a:rPr lang="es-GT" i="1" dirty="0"/>
              <a:t>F </a:t>
            </a:r>
            <a:r>
              <a:rPr lang="es-GT" dirty="0"/>
              <a:t>→ ( </a:t>
            </a:r>
            <a:r>
              <a:rPr lang="es-GT" i="1" dirty="0"/>
              <a:t>E </a:t>
            </a:r>
            <a:r>
              <a:rPr lang="es-GT" dirty="0"/>
              <a:t>) </a:t>
            </a:r>
            <a:r>
              <a:rPr lang="es-GT" i="1" dirty="0"/>
              <a:t>| </a:t>
            </a:r>
            <a:r>
              <a:rPr lang="es-GT" b="1" dirty="0"/>
              <a:t>id</a:t>
            </a:r>
          </a:p>
          <a:p>
            <a:pPr marL="0" indent="0">
              <a:buNone/>
            </a:pPr>
            <a:endParaRPr lang="es-GT" b="1" dirty="0"/>
          </a:p>
          <a:p>
            <a:pPr marL="0" indent="0">
              <a:buNone/>
            </a:pPr>
            <a:r>
              <a:rPr lang="es-GT" b="1" dirty="0"/>
              <a:t>Gramática Ambigua</a:t>
            </a:r>
          </a:p>
          <a:p>
            <a:pPr marL="400050" lvl="1" indent="0">
              <a:buNone/>
            </a:pPr>
            <a:r>
              <a:rPr lang="es-GT" i="1" dirty="0"/>
              <a:t>E</a:t>
            </a:r>
            <a:r>
              <a:rPr lang="es-GT" dirty="0"/>
              <a:t>→ 	</a:t>
            </a:r>
            <a:r>
              <a:rPr lang="es-GT" i="1" dirty="0"/>
              <a:t>E </a:t>
            </a:r>
            <a:r>
              <a:rPr lang="es-GT" dirty="0"/>
              <a:t>+ </a:t>
            </a:r>
            <a:r>
              <a:rPr lang="es-GT" i="1" dirty="0"/>
              <a:t>E </a:t>
            </a:r>
          </a:p>
          <a:p>
            <a:pPr marL="400050" lvl="1" indent="0">
              <a:buNone/>
            </a:pPr>
            <a:r>
              <a:rPr lang="es-GT" i="1" dirty="0"/>
              <a:t>		E </a:t>
            </a:r>
            <a:r>
              <a:rPr lang="es-GT" dirty="0"/>
              <a:t>* </a:t>
            </a:r>
            <a:r>
              <a:rPr lang="es-GT" i="1" dirty="0"/>
              <a:t>E </a:t>
            </a:r>
          </a:p>
          <a:p>
            <a:pPr marL="400050" lvl="1" indent="0">
              <a:buNone/>
            </a:pPr>
            <a:r>
              <a:rPr lang="es-GT" dirty="0"/>
              <a:t>		( </a:t>
            </a:r>
            <a:r>
              <a:rPr lang="es-GT" i="1" dirty="0"/>
              <a:t>E </a:t>
            </a:r>
            <a:r>
              <a:rPr lang="es-GT" dirty="0"/>
              <a:t>)</a:t>
            </a:r>
          </a:p>
          <a:p>
            <a:pPr marL="400050" lvl="1" indent="0">
              <a:buNone/>
            </a:pPr>
            <a:r>
              <a:rPr lang="es-GT" b="1" dirty="0"/>
              <a:t>		id</a:t>
            </a:r>
          </a:p>
        </p:txBody>
      </p:sp>
    </p:spTree>
    <p:extLst>
      <p:ext uri="{BB962C8B-B14F-4D97-AF65-F5344CB8AC3E}">
        <p14:creationId xmlns:p14="http://schemas.microsoft.com/office/powerpoint/2010/main" val="1588695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23607E-6C08-4995-AF78-BCCE9DF92D78}"/>
              </a:ext>
            </a:extLst>
          </p:cNvPr>
          <p:cNvSpPr>
            <a:spLocks noGrp="1"/>
          </p:cNvSpPr>
          <p:nvPr>
            <p:ph type="title"/>
          </p:nvPr>
        </p:nvSpPr>
        <p:spPr/>
        <p:txBody>
          <a:bodyPr/>
          <a:lstStyle/>
          <a:p>
            <a:r>
              <a:rPr lang="es-GT" dirty="0"/>
              <a:t>Manejo de los errores sintácticos</a:t>
            </a:r>
          </a:p>
        </p:txBody>
      </p:sp>
      <p:sp>
        <p:nvSpPr>
          <p:cNvPr id="3" name="Content Placeholder 2">
            <a:extLst>
              <a:ext uri="{FF2B5EF4-FFF2-40B4-BE49-F238E27FC236}">
                <a16:creationId xmlns:a16="http://schemas.microsoft.com/office/drawing/2014/main" xmlns="" id="{CF01B402-4999-421B-BB67-7A555BA09CB4}"/>
              </a:ext>
            </a:extLst>
          </p:cNvPr>
          <p:cNvSpPr>
            <a:spLocks noGrp="1"/>
          </p:cNvSpPr>
          <p:nvPr>
            <p:ph idx="1"/>
          </p:nvPr>
        </p:nvSpPr>
        <p:spPr>
          <a:xfrm>
            <a:off x="677333" y="1457739"/>
            <a:ext cx="9884649" cy="5247861"/>
          </a:xfrm>
        </p:spPr>
        <p:txBody>
          <a:bodyPr>
            <a:normAutofit/>
          </a:bodyPr>
          <a:lstStyle/>
          <a:p>
            <a:r>
              <a:rPr lang="es-GT" dirty="0"/>
              <a:t>Si un compilador tuviera que procesar sólo programas correctos, su diseño e implementación se simplificaría en forma considerable. No obstante, se espera que un compilador ayude al programador a localizar y rastrear los errores que, de manera inevitable, se infiltran en los programas, a pesar de los mejores esfuerzos del programador.</a:t>
            </a:r>
          </a:p>
          <a:p>
            <a:r>
              <a:rPr lang="es-GT" dirty="0"/>
              <a:t>La mayoría de las especificaciones de los lenguajes de programación no describen la forma en que un compilador debe responder a los errores; el manejo de los mismos es responsabilidad del diseñador del compilador. La planeación del manejo de los errores desde el principio puede simplificar la estructura de un compilador y mejorar su capacidad para manejar los errores.</a:t>
            </a:r>
          </a:p>
          <a:p>
            <a:r>
              <a:rPr lang="es-GT" dirty="0"/>
              <a:t>Los errores </a:t>
            </a:r>
            <a:r>
              <a:rPr lang="es-GT" i="1" dirty="0"/>
              <a:t>sintácticos </a:t>
            </a:r>
            <a:r>
              <a:rPr lang="es-GT" dirty="0"/>
              <a:t>incluyen la colocación incorrecta de los signos de punto y coma, además de llaves adicionales o faltantes; es decir, “{” o “}”. Como otro ejemplo, en C o Java, la aparición de una instrucción case sin una instrucción </a:t>
            </a:r>
            <a:r>
              <a:rPr lang="es-GT" dirty="0" err="1"/>
              <a:t>switch</a:t>
            </a:r>
            <a:r>
              <a:rPr lang="es-GT" dirty="0"/>
              <a:t> que la encierre es un error sintáctico (sin embargo, por lo general, esta situación la acepta el analizador sintáctico y se atrapa más adelante en el procesamiento, cuando el compilador intenta generar código).</a:t>
            </a:r>
          </a:p>
        </p:txBody>
      </p:sp>
    </p:spTree>
    <p:extLst>
      <p:ext uri="{BB962C8B-B14F-4D97-AF65-F5344CB8AC3E}">
        <p14:creationId xmlns:p14="http://schemas.microsoft.com/office/powerpoint/2010/main" val="122445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23607E-6C08-4995-AF78-BCCE9DF92D78}"/>
              </a:ext>
            </a:extLst>
          </p:cNvPr>
          <p:cNvSpPr>
            <a:spLocks noGrp="1"/>
          </p:cNvSpPr>
          <p:nvPr>
            <p:ph type="title"/>
          </p:nvPr>
        </p:nvSpPr>
        <p:spPr/>
        <p:txBody>
          <a:bodyPr/>
          <a:lstStyle/>
          <a:p>
            <a:r>
              <a:rPr lang="es-GT" dirty="0"/>
              <a:t>Manejo de los errores sintácticos</a:t>
            </a:r>
          </a:p>
        </p:txBody>
      </p:sp>
      <p:sp>
        <p:nvSpPr>
          <p:cNvPr id="3" name="Content Placeholder 2">
            <a:extLst>
              <a:ext uri="{FF2B5EF4-FFF2-40B4-BE49-F238E27FC236}">
                <a16:creationId xmlns:a16="http://schemas.microsoft.com/office/drawing/2014/main" xmlns="" id="{CF01B402-4999-421B-BB67-7A555BA09CB4}"/>
              </a:ext>
            </a:extLst>
          </p:cNvPr>
          <p:cNvSpPr>
            <a:spLocks noGrp="1"/>
          </p:cNvSpPr>
          <p:nvPr>
            <p:ph idx="1"/>
          </p:nvPr>
        </p:nvSpPr>
        <p:spPr>
          <a:xfrm>
            <a:off x="677333" y="1457739"/>
            <a:ext cx="9884649" cy="5247861"/>
          </a:xfrm>
        </p:spPr>
        <p:txBody>
          <a:bodyPr>
            <a:normAutofit/>
          </a:bodyPr>
          <a:lstStyle/>
          <a:p>
            <a:r>
              <a:rPr lang="es-GT" dirty="0"/>
              <a:t>Otra de las razones para enfatizar la recuperación de los errores durante el análisis sintáctico es que muchos errores parecen ser sintácticos, sea cual fuere su causa, y se exponen cuando el análisis sintáctico no puede continuar. Algunos errores semánticos, como los conflictos entre los tipos, también pueden detectarse con eficiencia; sin embargo, la detección precisa de los errores semánticos y lógicos en tiempo de compilación es, por lo general, una tarea difícil.</a:t>
            </a:r>
          </a:p>
          <a:p>
            <a:r>
              <a:rPr lang="es-GT" dirty="0"/>
              <a:t>El mango de errores en un analizador sintáctico tiene objetivos que son simples de declarar, pero difíciles de llevar a cabo:</a:t>
            </a:r>
          </a:p>
          <a:p>
            <a:pPr lvl="1"/>
            <a:r>
              <a:rPr lang="es-GT" dirty="0"/>
              <a:t>Reportar la presencia de errores con claridad y precisión.</a:t>
            </a:r>
          </a:p>
          <a:p>
            <a:pPr lvl="1"/>
            <a:r>
              <a:rPr lang="es-GT" dirty="0"/>
              <a:t>Recuperarse de cada error lo bastante rápido como para poder detectar los errores siguientes.</a:t>
            </a:r>
          </a:p>
          <a:p>
            <a:pPr lvl="1"/>
            <a:r>
              <a:rPr lang="es-GT" dirty="0"/>
              <a:t>Agregar una sobrecarga mínima al procesamiento de los programas correctos.</a:t>
            </a:r>
          </a:p>
        </p:txBody>
      </p:sp>
    </p:spTree>
    <p:extLst>
      <p:ext uri="{BB962C8B-B14F-4D97-AF65-F5344CB8AC3E}">
        <p14:creationId xmlns:p14="http://schemas.microsoft.com/office/powerpoint/2010/main" val="178343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Estrategias para recuperarse de los errores</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p:txBody>
          <a:bodyPr>
            <a:normAutofit/>
          </a:bodyPr>
          <a:lstStyle/>
          <a:p>
            <a:r>
              <a:rPr lang="es-GT" dirty="0"/>
              <a:t>Recuperación en modo de pánico</a:t>
            </a:r>
          </a:p>
          <a:p>
            <a:pPr lvl="1"/>
            <a:r>
              <a:rPr lang="es-GT" dirty="0"/>
              <a:t>Con este método, al describir un error el analizador sintáctico descarta los símbolos de entrada, uno a la vez, hasta encontrar un conjunto designado de </a:t>
            </a:r>
            <a:r>
              <a:rPr lang="es-GT" i="1" dirty="0"/>
              <a:t>tokens de sincronización</a:t>
            </a:r>
            <a:r>
              <a:rPr lang="es-GT" dirty="0"/>
              <a:t>. Por lo general, los tokens de sincronización son delimitadores como el punto y coma o }, cuya función en el programa fuente es clara y sin ambigüedades. El diseñador del compilador debe seleccionar los tokens de sincronización apropiados para el lenguaje fuente. Aunque la corrección en modo de pánico a menudo omite una cantidad considerable de entrada sin verificar errores adicionales, tiene la ventaja de ser simple y, a diferencia de ciertos métodos que consideraremos más adelante, se garantiza que no entrará en un ciclo infinito.</a:t>
            </a:r>
          </a:p>
        </p:txBody>
      </p:sp>
    </p:spTree>
    <p:extLst>
      <p:ext uri="{BB962C8B-B14F-4D97-AF65-F5344CB8AC3E}">
        <p14:creationId xmlns:p14="http://schemas.microsoft.com/office/powerpoint/2010/main" val="369374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Estrategias para recuperarse de los errores</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p:txBody>
          <a:bodyPr>
            <a:normAutofit/>
          </a:bodyPr>
          <a:lstStyle/>
          <a:p>
            <a:r>
              <a:rPr lang="es-GT" dirty="0"/>
              <a:t>Recuperación a nivel de frase</a:t>
            </a:r>
          </a:p>
          <a:p>
            <a:pPr lvl="1"/>
            <a:r>
              <a:rPr lang="es-GT" dirty="0"/>
              <a:t>Al descubrir un error, un analizador sintáctico puede realizar una corrección local sobre la entrada restante; es decir, puede sustituir un prefijo de la entrada restante por alguna cadena que le permita continuar. Una corrección local común es sustituir una coma por un punto y coma, eliminar un punto y coma extraño o insertar un punto y coma faltante. La elección de la corrección local se deja al diseñador del compilador. Desde luego que debemos tener cuidado de elegir sustituciones que no nos lleven hacia ciclos infinitos, como sería, por ejemplo, si siempre insertáramos algo en la entrada adelante del símbolo de entrada actual. La sustitución a nivel de frase se ha utilizado en varios compiladores que reparan los errores, ya que puede corregir cualquier cadena de entrada. Su desventaja principal es la dificultad que tiene para arreglárselas con situaciones en las que el error actual ocurre antes del punto de detección.</a:t>
            </a:r>
          </a:p>
        </p:txBody>
      </p:sp>
    </p:spTree>
    <p:extLst>
      <p:ext uri="{BB962C8B-B14F-4D97-AF65-F5344CB8AC3E}">
        <p14:creationId xmlns:p14="http://schemas.microsoft.com/office/powerpoint/2010/main" val="265378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3B6952A-221B-4589-91FD-55C04ECBECA0}"/>
              </a:ext>
            </a:extLst>
          </p:cNvPr>
          <p:cNvSpPr>
            <a:spLocks noGrp="1"/>
          </p:cNvSpPr>
          <p:nvPr>
            <p:ph type="title"/>
          </p:nvPr>
        </p:nvSpPr>
        <p:spPr/>
        <p:txBody>
          <a:bodyPr/>
          <a:lstStyle/>
          <a:p>
            <a:r>
              <a:rPr lang="es-GT" dirty="0"/>
              <a:t>Estados significativos de un AFN</a:t>
            </a:r>
          </a:p>
        </p:txBody>
      </p:sp>
      <p:sp>
        <p:nvSpPr>
          <p:cNvPr id="5" name="Content Placeholder 4">
            <a:extLst>
              <a:ext uri="{FF2B5EF4-FFF2-40B4-BE49-F238E27FC236}">
                <a16:creationId xmlns:a16="http://schemas.microsoft.com/office/drawing/2014/main" xmlns="" id="{D70C9B98-92DC-4415-B29F-82F8020E0B08}"/>
              </a:ext>
            </a:extLst>
          </p:cNvPr>
          <p:cNvSpPr>
            <a:spLocks noGrp="1"/>
          </p:cNvSpPr>
          <p:nvPr>
            <p:ph idx="1"/>
          </p:nvPr>
        </p:nvSpPr>
        <p:spPr>
          <a:xfrm>
            <a:off x="677334" y="1670259"/>
            <a:ext cx="8596668" cy="3880773"/>
          </a:xfrm>
        </p:spPr>
        <p:txBody>
          <a:bodyPr/>
          <a:lstStyle/>
          <a:p>
            <a:r>
              <a:rPr lang="es-GT" dirty="0"/>
              <a:t>A un estado del AFN le llamamos </a:t>
            </a:r>
            <a:r>
              <a:rPr lang="es-GT" i="1" dirty="0"/>
              <a:t>significativo </a:t>
            </a:r>
            <a:r>
              <a:rPr lang="es-GT" dirty="0"/>
              <a:t>si tiene una transición de salida que no sea </a:t>
            </a:r>
            <a:r>
              <a:rPr lang="el-GR" dirty="0"/>
              <a:t>ε</a:t>
            </a:r>
            <a:r>
              <a:rPr lang="es-GT" dirty="0"/>
              <a:t>.</a:t>
            </a:r>
          </a:p>
          <a:p>
            <a:endParaRPr lang="es-GT" dirty="0"/>
          </a:p>
          <a:p>
            <a:r>
              <a:rPr lang="es-GT" dirty="0"/>
              <a:t>En el método de subconjuntos cuando se calcula </a:t>
            </a:r>
            <a:r>
              <a:rPr lang="es-GT" i="1" dirty="0"/>
              <a:t>-cerradura</a:t>
            </a:r>
            <a:r>
              <a:rPr lang="es-GT" dirty="0"/>
              <a:t>(</a:t>
            </a:r>
            <a:r>
              <a:rPr lang="es-GT" i="1" dirty="0"/>
              <a:t>mover</a:t>
            </a:r>
            <a:r>
              <a:rPr lang="es-GT" dirty="0"/>
              <a:t>(</a:t>
            </a:r>
            <a:r>
              <a:rPr lang="es-GT" i="1" dirty="0"/>
              <a:t>T</a:t>
            </a:r>
            <a:r>
              <a:rPr lang="es-GT" dirty="0"/>
              <a:t>, </a:t>
            </a:r>
            <a:r>
              <a:rPr lang="es-GT" i="1" dirty="0"/>
              <a:t>a</a:t>
            </a:r>
            <a:r>
              <a:rPr lang="es-GT" dirty="0"/>
              <a:t>)) lo que obtenemos son los estados significativos del conjunto de estados T con el símbolo de entra a</a:t>
            </a:r>
          </a:p>
          <a:p>
            <a:pPr marL="0" indent="0" algn="ctr">
              <a:buNone/>
            </a:pPr>
            <a:r>
              <a:rPr lang="es-GT" sz="1400" dirty="0"/>
              <a:t>AFN de la ER (</a:t>
            </a:r>
            <a:r>
              <a:rPr lang="es-GT" sz="1400" dirty="0" err="1"/>
              <a:t>a|b</a:t>
            </a:r>
            <a:r>
              <a:rPr lang="es-GT" sz="1400" dirty="0"/>
              <a:t>)* </a:t>
            </a:r>
            <a:r>
              <a:rPr lang="es-GT" sz="1400" dirty="0" err="1"/>
              <a:t>abb</a:t>
            </a:r>
            <a:endParaRPr lang="es-GT" sz="1400" dirty="0"/>
          </a:p>
          <a:p>
            <a:endParaRPr lang="es-GT" dirty="0"/>
          </a:p>
        </p:txBody>
      </p:sp>
      <p:pic>
        <p:nvPicPr>
          <p:cNvPr id="9" name="Picture 8">
            <a:extLst>
              <a:ext uri="{FF2B5EF4-FFF2-40B4-BE49-F238E27FC236}">
                <a16:creationId xmlns:a16="http://schemas.microsoft.com/office/drawing/2014/main" xmlns="" id="{A8773A8B-08E8-4356-A36F-5A30AC00C3F3}"/>
              </a:ext>
            </a:extLst>
          </p:cNvPr>
          <p:cNvPicPr>
            <a:picLocks noChangeAspect="1"/>
          </p:cNvPicPr>
          <p:nvPr/>
        </p:nvPicPr>
        <p:blipFill rotWithShape="1">
          <a:blip r:embed="rId2"/>
          <a:srcRect l="15109" t="37288" r="35326" b="29652"/>
          <a:stretch/>
        </p:blipFill>
        <p:spPr>
          <a:xfrm>
            <a:off x="1258956" y="3982279"/>
            <a:ext cx="7606748" cy="2852530"/>
          </a:xfrm>
          <a:prstGeom prst="rect">
            <a:avLst/>
          </a:prstGeom>
        </p:spPr>
      </p:pic>
    </p:spTree>
    <p:extLst>
      <p:ext uri="{BB962C8B-B14F-4D97-AF65-F5344CB8AC3E}">
        <p14:creationId xmlns:p14="http://schemas.microsoft.com/office/powerpoint/2010/main" val="1628084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Estrategias para recuperarse de los errores</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p:txBody>
          <a:bodyPr>
            <a:normAutofit/>
          </a:bodyPr>
          <a:lstStyle/>
          <a:p>
            <a:r>
              <a:rPr lang="es-GT" dirty="0"/>
              <a:t>Producciones de errores</a:t>
            </a:r>
          </a:p>
          <a:p>
            <a:pPr lvl="1"/>
            <a:r>
              <a:rPr lang="es-GT" dirty="0"/>
              <a:t>Al anticipar los errores comunes que podríamos encontrar, podemos aumentar la gramática para el lenguaje, con producciones que generen las construcciones erróneas. Un analizador sintáctico construido a partir de una gramática aumentada por estas producciones de errores detecta los errores anticipados cuando se utiliza una producción de error durante el análisis sintáctico. Así, el analizador sintáctico puede generar diagnósticos de error apropiados sobre la construcción errónea que se haya reconocido en la entrada.</a:t>
            </a:r>
          </a:p>
        </p:txBody>
      </p:sp>
    </p:spTree>
    <p:extLst>
      <p:ext uri="{BB962C8B-B14F-4D97-AF65-F5344CB8AC3E}">
        <p14:creationId xmlns:p14="http://schemas.microsoft.com/office/powerpoint/2010/main" val="10503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Estrategias para recuperarse de los errores</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p:txBody>
          <a:bodyPr>
            <a:normAutofit lnSpcReduction="10000"/>
          </a:bodyPr>
          <a:lstStyle/>
          <a:p>
            <a:r>
              <a:rPr lang="es-GT" dirty="0"/>
              <a:t>Corrección global</a:t>
            </a:r>
          </a:p>
          <a:p>
            <a:pPr lvl="1"/>
            <a:r>
              <a:rPr lang="es-GT" dirty="0"/>
              <a:t>Lo ideal sería que un compilador hiciera la menor cantidad de cambios en el procesamiento de una cadena de entrada incorrecta. Hay algoritmos para elegir una secuencia mínima de cambios, para obtener una corrección con el menor costo a nivel global. Dada una cadena de entrada incorrecta </a:t>
            </a:r>
            <a:r>
              <a:rPr lang="es-GT" i="1" dirty="0"/>
              <a:t>x </a:t>
            </a:r>
            <a:r>
              <a:rPr lang="es-GT" dirty="0"/>
              <a:t>y una gramática </a:t>
            </a:r>
            <a:r>
              <a:rPr lang="es-GT" i="1" dirty="0"/>
              <a:t>G</a:t>
            </a:r>
            <a:r>
              <a:rPr lang="es-GT" dirty="0"/>
              <a:t>, estos algoritmos buscarán un árbol de análisis sintáctico para una cadena </a:t>
            </a:r>
            <a:r>
              <a:rPr lang="es-GT" i="1" dirty="0"/>
              <a:t>y </a:t>
            </a:r>
            <a:r>
              <a:rPr lang="es-GT" dirty="0"/>
              <a:t>relacionada, de tal forma que el número de inserciones, eliminaciones y modificaciones de los tokens requeridos para transformar a </a:t>
            </a:r>
            <a:r>
              <a:rPr lang="es-GT" i="1" dirty="0"/>
              <a:t>x </a:t>
            </a:r>
            <a:r>
              <a:rPr lang="es-GT" dirty="0"/>
              <a:t>en </a:t>
            </a:r>
            <a:r>
              <a:rPr lang="es-GT" i="1" dirty="0"/>
              <a:t>y </a:t>
            </a:r>
            <a:r>
              <a:rPr lang="es-GT" dirty="0"/>
              <a:t>sea lo más pequeño posible. Por desgracia, estos métodos son en general demasiado costosos para implementarlos en términos de tiempo y espacio, por lo cual estas técnicas sólo son de interés teórico en estos momentos. Hay que observar que un programa casi correcto tal vez no sea lo que el programador tenía en mente. Sin embargo, la noción de la corrección con el menor costo proporciona una norma para evaluar las técnicas de recuperación de los errores, la cual se ha utilizado para buscar cadenas de sustitución óptimas para la recuperación a nivel de frase.</a:t>
            </a:r>
          </a:p>
        </p:txBody>
      </p:sp>
    </p:spTree>
    <p:extLst>
      <p:ext uri="{BB962C8B-B14F-4D97-AF65-F5344CB8AC3E}">
        <p14:creationId xmlns:p14="http://schemas.microsoft.com/office/powerpoint/2010/main" val="2606282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Gramáticas libres de contexto</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a:xfrm>
            <a:off x="677334" y="1722783"/>
            <a:ext cx="10435166" cy="4525617"/>
          </a:xfrm>
        </p:spPr>
        <p:txBody>
          <a:bodyPr>
            <a:normAutofit fontScale="85000" lnSpcReduction="10000"/>
          </a:bodyPr>
          <a:lstStyle/>
          <a:p>
            <a:r>
              <a:rPr lang="es-GT" dirty="0"/>
              <a:t>Los </a:t>
            </a:r>
            <a:r>
              <a:rPr lang="es-GT" i="1" dirty="0"/>
              <a:t>terminales </a:t>
            </a:r>
            <a:r>
              <a:rPr lang="es-GT" dirty="0"/>
              <a:t>son los símbolos básicos a partir de los cuales se forman las cadenas. El término “nombre de token” es un sinónimo de “terminal”; con frecuencia usaremos la palabra “token” en vez de terminal, cuando esté claro que estamos hablando sólo sobre el nombre del token. Asumimos que las terminales son los primeros componentes de los tokens que produce el analizador léxico. En (4.4), los terminales son las palabras reservadas </a:t>
            </a:r>
            <a:r>
              <a:rPr lang="es-GT" b="1" dirty="0" err="1"/>
              <a:t>if</a:t>
            </a:r>
            <a:r>
              <a:rPr lang="es-GT" b="1" dirty="0"/>
              <a:t> </a:t>
            </a:r>
            <a:r>
              <a:rPr lang="es-GT" dirty="0"/>
              <a:t>y </a:t>
            </a:r>
            <a:r>
              <a:rPr lang="es-GT" b="1" dirty="0" err="1"/>
              <a:t>else</a:t>
            </a:r>
            <a:r>
              <a:rPr lang="es-GT" dirty="0"/>
              <a:t>, y los símbolos “(” y “)”.</a:t>
            </a:r>
          </a:p>
          <a:p>
            <a:r>
              <a:rPr lang="es-GT" dirty="0"/>
              <a:t>Los </a:t>
            </a:r>
            <a:r>
              <a:rPr lang="es-GT" i="1" dirty="0"/>
              <a:t>no terminales </a:t>
            </a:r>
            <a:r>
              <a:rPr lang="es-GT" dirty="0"/>
              <a:t>son variables sintácticas que denotan conjuntos de cadenas. Los conjuntos de cadenas denotados por los no terminales ayudan a definir el lenguaje generado por la gramática. Los no terminales imponen una estructura jerárquica sobre el lenguaje, que representa la clave para el análisis sintáctico y la traducción.</a:t>
            </a:r>
          </a:p>
          <a:p>
            <a:r>
              <a:rPr lang="es-GT" dirty="0"/>
              <a:t>En una gramática, un no terminal se distingue como el </a:t>
            </a:r>
            <a:r>
              <a:rPr lang="es-GT" i="1" dirty="0"/>
              <a:t>símbolo inicial</a:t>
            </a:r>
            <a:r>
              <a:rPr lang="es-GT" dirty="0"/>
              <a:t>, y el conjunto de cadenas que denota es el lenguaje generado por la gramática. Por convención, las producciones para el símbolo inicial se listan primero. </a:t>
            </a:r>
          </a:p>
          <a:p>
            <a:r>
              <a:rPr lang="es-GT" dirty="0"/>
              <a:t>Las producciones de una gramática especifican la forma en que pueden combinarse los terminales y los no terminales para formar cadenas. Cada </a:t>
            </a:r>
            <a:r>
              <a:rPr lang="es-GT" i="1" dirty="0"/>
              <a:t>producción </a:t>
            </a:r>
            <a:r>
              <a:rPr lang="es-GT" dirty="0"/>
              <a:t>consiste en:</a:t>
            </a:r>
          </a:p>
          <a:p>
            <a:pPr marL="800100" lvl="1" indent="-342900">
              <a:buFont typeface="+mj-lt"/>
              <a:buAutoNum type="alphaLcParenR"/>
            </a:pPr>
            <a:r>
              <a:rPr lang="es-GT" dirty="0"/>
              <a:t>Un no terminal, conocido como </a:t>
            </a:r>
            <a:r>
              <a:rPr lang="es-GT" i="1" dirty="0"/>
              <a:t>encabezado </a:t>
            </a:r>
            <a:r>
              <a:rPr lang="es-GT" dirty="0"/>
              <a:t>o </a:t>
            </a:r>
            <a:r>
              <a:rPr lang="es-GT" i="1" dirty="0"/>
              <a:t>lado izquierdo </a:t>
            </a:r>
            <a:r>
              <a:rPr lang="es-GT" dirty="0"/>
              <a:t>de la producción; esta producción define algunas de las cadenas denotadas por el encabezado.</a:t>
            </a:r>
          </a:p>
          <a:p>
            <a:pPr marL="800100" lvl="1" indent="-342900">
              <a:buFont typeface="+mj-lt"/>
              <a:buAutoNum type="alphaLcParenR"/>
            </a:pPr>
            <a:r>
              <a:rPr lang="es-GT" dirty="0"/>
              <a:t>El símbolo →. Algunas veces se ha utilizado ::= en vez de la flecha.</a:t>
            </a:r>
          </a:p>
          <a:p>
            <a:pPr marL="800100" lvl="1" indent="-342900">
              <a:buFont typeface="+mj-lt"/>
              <a:buAutoNum type="alphaLcParenR"/>
            </a:pPr>
            <a:r>
              <a:rPr lang="es-GT" dirty="0"/>
              <a:t>Un </a:t>
            </a:r>
            <a:r>
              <a:rPr lang="es-GT" i="1" dirty="0"/>
              <a:t>cuerpo </a:t>
            </a:r>
            <a:r>
              <a:rPr lang="es-GT" dirty="0"/>
              <a:t>o </a:t>
            </a:r>
            <a:r>
              <a:rPr lang="es-GT" i="1" dirty="0"/>
              <a:t>lado derecho</a:t>
            </a:r>
            <a:r>
              <a:rPr lang="es-GT" dirty="0"/>
              <a:t>, que consiste en cero o más terminales y no terminales. Los componentes del cuerpo describen una forma en que pueden construirse las cadenas del no terminal en el encabezado.</a:t>
            </a:r>
          </a:p>
        </p:txBody>
      </p:sp>
    </p:spTree>
    <p:extLst>
      <p:ext uri="{BB962C8B-B14F-4D97-AF65-F5344CB8AC3E}">
        <p14:creationId xmlns:p14="http://schemas.microsoft.com/office/powerpoint/2010/main" val="380761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a:xfrm>
            <a:off x="677334" y="609600"/>
            <a:ext cx="8596668" cy="1320800"/>
          </a:xfrm>
        </p:spPr>
        <p:txBody>
          <a:bodyPr/>
          <a:lstStyle/>
          <a:p>
            <a:r>
              <a:rPr lang="es-GT"/>
              <a:t>Derivaciones</a:t>
            </a:r>
            <a:endParaRPr lang="es-GT" dirty="0"/>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a:xfrm>
            <a:off x="677334" y="1325217"/>
            <a:ext cx="10435166" cy="4923183"/>
          </a:xfrm>
        </p:spPr>
        <p:txBody>
          <a:bodyPr>
            <a:normAutofit/>
          </a:bodyPr>
          <a:lstStyle/>
          <a:p>
            <a:r>
              <a:rPr lang="es-GT"/>
              <a:t>La construcción de un árbol de análisis sintáctico puede hacerse precisa si tomamos una vista derivacional, en la cual las producciones se tratan como reglas de rescritura. Empezando con el símbolo inicial, cada paso de rescritura sustituye a un no terminal por el cuerpo de una de sus producciones. Esta vista derivacional corresponde a la construcción descendente de un árbol de  análisis sintáctico, pero la precisión que ofrecen las derivaciones será muy útil cuando hablemos del análisis sintáctico ascendente. Como veremos, el análisis sintáctico ascendente se relaciona con una clase de derivaciones conocidas como derivaciones de “más a la derecha”, en donde el no terminal por la derecha se rescribe en cada paso.</a:t>
            </a:r>
          </a:p>
          <a:p>
            <a:endParaRPr lang="es-GT"/>
          </a:p>
          <a:p>
            <a:r>
              <a:rPr lang="es-GT"/>
              <a:t>En las derivaciones </a:t>
            </a:r>
            <a:r>
              <a:rPr lang="es-GT" i="1"/>
              <a:t>por la izquierda</a:t>
            </a:r>
            <a:r>
              <a:rPr lang="es-GT"/>
              <a:t>, siempre se elige el no terminal por la izquierda en cada de frase. Si </a:t>
            </a:r>
            <a:r>
              <a:rPr lang="es-GT" i="1"/>
              <a:t>α ⇒ β </a:t>
            </a:r>
            <a:r>
              <a:rPr lang="es-GT"/>
              <a:t>es un paso en el que se sustituye el no terminal por la izquierda en </a:t>
            </a:r>
            <a:r>
              <a:rPr lang="el-GR" i="1"/>
              <a:t>α</a:t>
            </a:r>
            <a:r>
              <a:rPr lang="el-GR"/>
              <a:t>, </a:t>
            </a:r>
            <a:r>
              <a:rPr lang="es-GT"/>
              <a:t>escribimos </a:t>
            </a:r>
            <a:r>
              <a:rPr lang="el-GR" i="1"/>
              <a:t>α ⇒</a:t>
            </a:r>
            <a:r>
              <a:rPr lang="es-GT" i="1"/>
              <a:t> lm </a:t>
            </a:r>
            <a:r>
              <a:rPr lang="el-GR" i="1"/>
              <a:t>β</a:t>
            </a:r>
            <a:r>
              <a:rPr lang="el-GR"/>
              <a:t>.</a:t>
            </a:r>
          </a:p>
          <a:p>
            <a:r>
              <a:rPr lang="es-GT"/>
              <a:t>En las derivaciones </a:t>
            </a:r>
            <a:r>
              <a:rPr lang="es-GT" i="1"/>
              <a:t>por la derecha</a:t>
            </a:r>
            <a:r>
              <a:rPr lang="es-GT"/>
              <a:t>, siempre se elige el no terminal por la derecha; en este caso escribimos </a:t>
            </a:r>
            <a:r>
              <a:rPr lang="el-GR" i="1"/>
              <a:t>α ⇒</a:t>
            </a:r>
            <a:r>
              <a:rPr lang="es-GT" i="1"/>
              <a:t> rm </a:t>
            </a:r>
            <a:r>
              <a:rPr lang="el-GR" i="1"/>
              <a:t>β</a:t>
            </a:r>
            <a:r>
              <a:rPr lang="el-GR"/>
              <a:t>.</a:t>
            </a:r>
            <a:endParaRPr lang="es-GT"/>
          </a:p>
          <a:p>
            <a:r>
              <a:rPr lang="es-GT" i="1"/>
              <a:t>E</a:t>
            </a:r>
            <a:r>
              <a:rPr lang="es-GT"/>
              <a:t>→ </a:t>
            </a:r>
            <a:r>
              <a:rPr lang="es-GT" i="1"/>
              <a:t>E </a:t>
            </a:r>
            <a:r>
              <a:rPr lang="es-GT"/>
              <a:t>+ </a:t>
            </a:r>
            <a:r>
              <a:rPr lang="es-GT" i="1"/>
              <a:t>E </a:t>
            </a:r>
            <a:r>
              <a:rPr lang="es-GT"/>
              <a:t>| </a:t>
            </a:r>
            <a:r>
              <a:rPr lang="es-GT" i="1"/>
              <a:t>E ∗ E </a:t>
            </a:r>
            <a:r>
              <a:rPr lang="es-GT"/>
              <a:t>| </a:t>
            </a:r>
            <a:r>
              <a:rPr lang="es-GT" i="1"/>
              <a:t>− E </a:t>
            </a:r>
            <a:r>
              <a:rPr lang="es-GT"/>
              <a:t>| ( </a:t>
            </a:r>
            <a:r>
              <a:rPr lang="es-GT" i="1"/>
              <a:t>E </a:t>
            </a:r>
            <a:r>
              <a:rPr lang="es-GT"/>
              <a:t>) | </a:t>
            </a:r>
            <a:r>
              <a:rPr lang="es-GT" b="1"/>
              <a:t>id</a:t>
            </a:r>
            <a:endParaRPr lang="es-GT" dirty="0"/>
          </a:p>
        </p:txBody>
      </p:sp>
    </p:spTree>
    <p:extLst>
      <p:ext uri="{BB962C8B-B14F-4D97-AF65-F5344CB8AC3E}">
        <p14:creationId xmlns:p14="http://schemas.microsoft.com/office/powerpoint/2010/main" val="335179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25353-30F2-498B-B233-2878F19EB751}"/>
              </a:ext>
            </a:extLst>
          </p:cNvPr>
          <p:cNvSpPr>
            <a:spLocks noGrp="1"/>
          </p:cNvSpPr>
          <p:nvPr>
            <p:ph type="title"/>
          </p:nvPr>
        </p:nvSpPr>
        <p:spPr/>
        <p:txBody>
          <a:bodyPr/>
          <a:lstStyle/>
          <a:p>
            <a:r>
              <a:rPr lang="es-GT" dirty="0"/>
              <a:t>Derivaciones</a:t>
            </a:r>
          </a:p>
        </p:txBody>
      </p:sp>
      <p:sp>
        <p:nvSpPr>
          <p:cNvPr id="3" name="Content Placeholder 2">
            <a:extLst>
              <a:ext uri="{FF2B5EF4-FFF2-40B4-BE49-F238E27FC236}">
                <a16:creationId xmlns:a16="http://schemas.microsoft.com/office/drawing/2014/main" xmlns="" id="{BE2FEDCB-74B3-4899-9E1F-7D5B1AB74771}"/>
              </a:ext>
            </a:extLst>
          </p:cNvPr>
          <p:cNvSpPr>
            <a:spLocks noGrp="1"/>
          </p:cNvSpPr>
          <p:nvPr>
            <p:ph idx="1"/>
          </p:nvPr>
        </p:nvSpPr>
        <p:spPr>
          <a:xfrm>
            <a:off x="677334" y="1325217"/>
            <a:ext cx="10435166" cy="4923183"/>
          </a:xfrm>
        </p:spPr>
        <p:txBody>
          <a:bodyPr>
            <a:normAutofit/>
          </a:bodyPr>
          <a:lstStyle/>
          <a:p>
            <a:pPr marL="457200" lvl="1" indent="0">
              <a:buNone/>
            </a:pPr>
            <a:r>
              <a:rPr lang="es-GT" i="1" dirty="0"/>
              <a:t>E</a:t>
            </a:r>
            <a:r>
              <a:rPr lang="es-GT" dirty="0"/>
              <a:t>→ 	</a:t>
            </a:r>
            <a:r>
              <a:rPr lang="es-GT" i="1" dirty="0"/>
              <a:t>E </a:t>
            </a:r>
            <a:r>
              <a:rPr lang="es-GT" dirty="0"/>
              <a:t>+ </a:t>
            </a:r>
            <a:r>
              <a:rPr lang="es-GT" i="1" dirty="0"/>
              <a:t>E 					id + id * id</a:t>
            </a:r>
          </a:p>
          <a:p>
            <a:pPr marL="0" indent="0">
              <a:buNone/>
            </a:pPr>
            <a:r>
              <a:rPr lang="es-GT" i="1" dirty="0"/>
              <a:t>		</a:t>
            </a:r>
            <a:r>
              <a:rPr lang="es-GT" dirty="0"/>
              <a:t>| </a:t>
            </a:r>
            <a:r>
              <a:rPr lang="es-GT" i="1" dirty="0"/>
              <a:t>E ∗ E </a:t>
            </a:r>
          </a:p>
          <a:p>
            <a:pPr marL="0" indent="0">
              <a:buNone/>
            </a:pPr>
            <a:r>
              <a:rPr lang="es-GT" i="1" dirty="0"/>
              <a:t>		</a:t>
            </a:r>
            <a:r>
              <a:rPr lang="es-GT" dirty="0"/>
              <a:t>| </a:t>
            </a:r>
            <a:r>
              <a:rPr lang="es-GT" i="1" dirty="0"/>
              <a:t>− E </a:t>
            </a:r>
          </a:p>
          <a:p>
            <a:pPr marL="0" indent="0">
              <a:buNone/>
            </a:pPr>
            <a:r>
              <a:rPr lang="es-GT" i="1" dirty="0"/>
              <a:t>		</a:t>
            </a:r>
            <a:r>
              <a:rPr lang="es-GT" dirty="0"/>
              <a:t>| ( </a:t>
            </a:r>
            <a:r>
              <a:rPr lang="es-GT" i="1" dirty="0"/>
              <a:t>E </a:t>
            </a:r>
            <a:r>
              <a:rPr lang="es-GT" dirty="0"/>
              <a:t>) </a:t>
            </a:r>
          </a:p>
          <a:p>
            <a:pPr marL="0" indent="0">
              <a:buNone/>
            </a:pPr>
            <a:r>
              <a:rPr lang="es-GT" dirty="0"/>
              <a:t>		| </a:t>
            </a:r>
            <a:r>
              <a:rPr lang="es-GT" b="1" dirty="0"/>
              <a:t>id</a:t>
            </a:r>
            <a:endParaRPr lang="es-GT" dirty="0"/>
          </a:p>
          <a:p>
            <a:endParaRPr lang="es-GT" dirty="0"/>
          </a:p>
        </p:txBody>
      </p:sp>
      <p:pic>
        <p:nvPicPr>
          <p:cNvPr id="4" name="Picture 3">
            <a:extLst>
              <a:ext uri="{FF2B5EF4-FFF2-40B4-BE49-F238E27FC236}">
                <a16:creationId xmlns:a16="http://schemas.microsoft.com/office/drawing/2014/main" xmlns="" id="{8745AA80-7454-4E6E-9CDF-8D8F44A74263}"/>
              </a:ext>
            </a:extLst>
          </p:cNvPr>
          <p:cNvPicPr>
            <a:picLocks noChangeAspect="1"/>
          </p:cNvPicPr>
          <p:nvPr/>
        </p:nvPicPr>
        <p:blipFill>
          <a:blip r:embed="rId2"/>
          <a:stretch>
            <a:fillRect/>
          </a:stretch>
        </p:blipFill>
        <p:spPr>
          <a:xfrm>
            <a:off x="3837650" y="2070251"/>
            <a:ext cx="5489478" cy="3092592"/>
          </a:xfrm>
          <a:prstGeom prst="rect">
            <a:avLst/>
          </a:prstGeom>
        </p:spPr>
      </p:pic>
    </p:spTree>
    <p:extLst>
      <p:ext uri="{BB962C8B-B14F-4D97-AF65-F5344CB8AC3E}">
        <p14:creationId xmlns:p14="http://schemas.microsoft.com/office/powerpoint/2010/main" val="240411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134581-F421-417E-AC43-5E36B284AD4D}"/>
              </a:ext>
            </a:extLst>
          </p:cNvPr>
          <p:cNvSpPr>
            <a:spLocks noGrp="1"/>
          </p:cNvSpPr>
          <p:nvPr>
            <p:ph type="title"/>
          </p:nvPr>
        </p:nvSpPr>
        <p:spPr/>
        <p:txBody>
          <a:bodyPr/>
          <a:lstStyle/>
          <a:p>
            <a:r>
              <a:rPr lang="es-GT" dirty="0"/>
              <a:t>Árboles de análisis sintáctico y derivaciones</a:t>
            </a:r>
          </a:p>
        </p:txBody>
      </p:sp>
      <p:sp>
        <p:nvSpPr>
          <p:cNvPr id="3" name="Content Placeholder 2">
            <a:extLst>
              <a:ext uri="{FF2B5EF4-FFF2-40B4-BE49-F238E27FC236}">
                <a16:creationId xmlns:a16="http://schemas.microsoft.com/office/drawing/2014/main" xmlns="" id="{571C705B-DABA-4555-B44C-0D9598F68EBC}"/>
              </a:ext>
            </a:extLst>
          </p:cNvPr>
          <p:cNvSpPr>
            <a:spLocks noGrp="1"/>
          </p:cNvSpPr>
          <p:nvPr>
            <p:ph idx="1"/>
          </p:nvPr>
        </p:nvSpPr>
        <p:spPr/>
        <p:txBody>
          <a:bodyPr/>
          <a:lstStyle/>
          <a:p>
            <a:r>
              <a:rPr lang="es-GT" dirty="0"/>
              <a:t>Un árbol de análisis sintáctico es una representación gráfica de una derivación que filtra el orden en el que se aplican las producciones para sustituir los no terminales. Cada nodo interior de un árbol de análisis sintáctico representa la aplicación de una producción. El nodo interior se etiqueta con el no terminal </a:t>
            </a:r>
            <a:r>
              <a:rPr lang="es-GT" i="1" dirty="0"/>
              <a:t>A </a:t>
            </a:r>
            <a:r>
              <a:rPr lang="es-GT" dirty="0"/>
              <a:t>en el encabezado de la producción; los hijos del nodo se etiquetan, de izquierda a derecha, mediante los símbolos en el cuerpo de la producción por la que se sustituyó esta </a:t>
            </a:r>
            <a:r>
              <a:rPr lang="es-GT" i="1" dirty="0"/>
              <a:t>A </a:t>
            </a:r>
            <a:r>
              <a:rPr lang="es-GT" dirty="0"/>
              <a:t>durante la derivación.</a:t>
            </a:r>
          </a:p>
          <a:p>
            <a:r>
              <a:rPr lang="es-GT" dirty="0"/>
              <a:t>No muestra el orden de sustitución</a:t>
            </a:r>
          </a:p>
          <a:p>
            <a:pPr marL="0" indent="0">
              <a:buNone/>
            </a:pPr>
            <a:endParaRPr lang="es-GT" dirty="0"/>
          </a:p>
        </p:txBody>
      </p:sp>
    </p:spTree>
    <p:extLst>
      <p:ext uri="{BB962C8B-B14F-4D97-AF65-F5344CB8AC3E}">
        <p14:creationId xmlns:p14="http://schemas.microsoft.com/office/powerpoint/2010/main" val="110138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134581-F421-417E-AC43-5E36B284AD4D}"/>
              </a:ext>
            </a:extLst>
          </p:cNvPr>
          <p:cNvSpPr>
            <a:spLocks noGrp="1"/>
          </p:cNvSpPr>
          <p:nvPr>
            <p:ph type="title"/>
          </p:nvPr>
        </p:nvSpPr>
        <p:spPr/>
        <p:txBody>
          <a:bodyPr/>
          <a:lstStyle/>
          <a:p>
            <a:r>
              <a:rPr lang="es-GT" dirty="0"/>
              <a:t>Árboles de análisis sintáctico y derivaciones</a:t>
            </a:r>
          </a:p>
        </p:txBody>
      </p:sp>
      <p:sp>
        <p:nvSpPr>
          <p:cNvPr id="3" name="Content Placeholder 2">
            <a:extLst>
              <a:ext uri="{FF2B5EF4-FFF2-40B4-BE49-F238E27FC236}">
                <a16:creationId xmlns:a16="http://schemas.microsoft.com/office/drawing/2014/main" xmlns="" id="{571C705B-DABA-4555-B44C-0D9598F68EBC}"/>
              </a:ext>
            </a:extLst>
          </p:cNvPr>
          <p:cNvSpPr>
            <a:spLocks noGrp="1"/>
          </p:cNvSpPr>
          <p:nvPr>
            <p:ph idx="1"/>
          </p:nvPr>
        </p:nvSpPr>
        <p:spPr/>
        <p:txBody>
          <a:bodyPr/>
          <a:lstStyle/>
          <a:p>
            <a:pPr marL="0" indent="0">
              <a:buNone/>
            </a:pPr>
            <a:r>
              <a:rPr lang="es-GT" dirty="0"/>
              <a:t>−(</a:t>
            </a:r>
            <a:r>
              <a:rPr lang="es-GT" b="1" dirty="0"/>
              <a:t>id </a:t>
            </a:r>
            <a:r>
              <a:rPr lang="es-GT" dirty="0"/>
              <a:t>+ </a:t>
            </a:r>
            <a:r>
              <a:rPr lang="es-GT" b="1" dirty="0"/>
              <a:t>id</a:t>
            </a:r>
            <a:r>
              <a:rPr lang="es-GT" dirty="0"/>
              <a:t>)</a:t>
            </a:r>
          </a:p>
        </p:txBody>
      </p:sp>
      <p:pic>
        <p:nvPicPr>
          <p:cNvPr id="4" name="Picture 3">
            <a:extLst>
              <a:ext uri="{FF2B5EF4-FFF2-40B4-BE49-F238E27FC236}">
                <a16:creationId xmlns:a16="http://schemas.microsoft.com/office/drawing/2014/main" xmlns="" id="{6C385D1C-2548-4FC4-A216-672DEA5D3D7E}"/>
              </a:ext>
            </a:extLst>
          </p:cNvPr>
          <p:cNvPicPr>
            <a:picLocks noChangeAspect="1"/>
          </p:cNvPicPr>
          <p:nvPr/>
        </p:nvPicPr>
        <p:blipFill rotWithShape="1">
          <a:blip r:embed="rId2"/>
          <a:srcRect l="21630" t="24808" r="39131" b="30039"/>
          <a:stretch/>
        </p:blipFill>
        <p:spPr>
          <a:xfrm>
            <a:off x="2305356" y="2160589"/>
            <a:ext cx="6494416" cy="4201651"/>
          </a:xfrm>
          <a:prstGeom prst="rect">
            <a:avLst/>
          </a:prstGeom>
        </p:spPr>
      </p:pic>
    </p:spTree>
    <p:extLst>
      <p:ext uri="{BB962C8B-B14F-4D97-AF65-F5344CB8AC3E}">
        <p14:creationId xmlns:p14="http://schemas.microsoft.com/office/powerpoint/2010/main" val="115521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8374EB-2F91-4AFC-A926-3288AF0CA61E}"/>
              </a:ext>
            </a:extLst>
          </p:cNvPr>
          <p:cNvSpPr>
            <a:spLocks noGrp="1"/>
          </p:cNvSpPr>
          <p:nvPr>
            <p:ph type="title"/>
          </p:nvPr>
        </p:nvSpPr>
        <p:spPr/>
        <p:txBody>
          <a:bodyPr/>
          <a:lstStyle/>
          <a:p>
            <a:r>
              <a:rPr lang="es-GT" dirty="0"/>
              <a:t>Ambigüedad</a:t>
            </a:r>
          </a:p>
        </p:txBody>
      </p:sp>
      <p:sp>
        <p:nvSpPr>
          <p:cNvPr id="3" name="Content Placeholder 2">
            <a:extLst>
              <a:ext uri="{FF2B5EF4-FFF2-40B4-BE49-F238E27FC236}">
                <a16:creationId xmlns:a16="http://schemas.microsoft.com/office/drawing/2014/main" xmlns="" id="{E22F2B04-3838-4B69-AD7F-CE91D29BD5AF}"/>
              </a:ext>
            </a:extLst>
          </p:cNvPr>
          <p:cNvSpPr>
            <a:spLocks noGrp="1"/>
          </p:cNvSpPr>
          <p:nvPr>
            <p:ph idx="1"/>
          </p:nvPr>
        </p:nvSpPr>
        <p:spPr/>
        <p:txBody>
          <a:bodyPr/>
          <a:lstStyle/>
          <a:p>
            <a:r>
              <a:rPr lang="es-GT" dirty="0"/>
              <a:t>Una gramática ambigua es aquella que produce más de una derivación por la izquierda, o más de una derivación por la derecha para el mismo enunciado.</a:t>
            </a:r>
          </a:p>
        </p:txBody>
      </p:sp>
      <p:pic>
        <p:nvPicPr>
          <p:cNvPr id="4" name="Picture 3">
            <a:extLst>
              <a:ext uri="{FF2B5EF4-FFF2-40B4-BE49-F238E27FC236}">
                <a16:creationId xmlns:a16="http://schemas.microsoft.com/office/drawing/2014/main" xmlns="" id="{AF001C81-46F2-431A-B03F-D8120B6F7A33}"/>
              </a:ext>
            </a:extLst>
          </p:cNvPr>
          <p:cNvPicPr>
            <a:picLocks noChangeAspect="1"/>
          </p:cNvPicPr>
          <p:nvPr/>
        </p:nvPicPr>
        <p:blipFill rotWithShape="1">
          <a:blip r:embed="rId2"/>
          <a:srcRect l="26848" t="29734" r="45326" b="52465"/>
          <a:stretch/>
        </p:blipFill>
        <p:spPr>
          <a:xfrm>
            <a:off x="783609" y="3429000"/>
            <a:ext cx="4909568" cy="1765852"/>
          </a:xfrm>
          <a:prstGeom prst="rect">
            <a:avLst/>
          </a:prstGeom>
        </p:spPr>
      </p:pic>
      <p:pic>
        <p:nvPicPr>
          <p:cNvPr id="5" name="Picture 4">
            <a:extLst>
              <a:ext uri="{FF2B5EF4-FFF2-40B4-BE49-F238E27FC236}">
                <a16:creationId xmlns:a16="http://schemas.microsoft.com/office/drawing/2014/main" xmlns="" id="{190CD463-E559-4CE4-8653-922EC66166FD}"/>
              </a:ext>
            </a:extLst>
          </p:cNvPr>
          <p:cNvPicPr>
            <a:picLocks noChangeAspect="1"/>
          </p:cNvPicPr>
          <p:nvPr/>
        </p:nvPicPr>
        <p:blipFill rotWithShape="1">
          <a:blip r:embed="rId3"/>
          <a:srcRect l="18044" t="43385" r="44999" b="31972"/>
          <a:stretch/>
        </p:blipFill>
        <p:spPr>
          <a:xfrm>
            <a:off x="6096000" y="3259674"/>
            <a:ext cx="5161819" cy="1935178"/>
          </a:xfrm>
          <a:prstGeom prst="rect">
            <a:avLst/>
          </a:prstGeom>
        </p:spPr>
      </p:pic>
    </p:spTree>
    <p:extLst>
      <p:ext uri="{BB962C8B-B14F-4D97-AF65-F5344CB8AC3E}">
        <p14:creationId xmlns:p14="http://schemas.microsoft.com/office/powerpoint/2010/main" val="457718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7EDFE-081A-426B-87C0-197A316E4E2D}"/>
              </a:ext>
            </a:extLst>
          </p:cNvPr>
          <p:cNvSpPr>
            <a:spLocks noGrp="1"/>
          </p:cNvSpPr>
          <p:nvPr>
            <p:ph type="title"/>
          </p:nvPr>
        </p:nvSpPr>
        <p:spPr/>
        <p:txBody>
          <a:bodyPr>
            <a:normAutofit/>
          </a:bodyPr>
          <a:lstStyle/>
          <a:p>
            <a:r>
              <a:rPr lang="es-GT" dirty="0"/>
              <a:t>Comparación entre gramáticas libres de contexto y expresiones regulares</a:t>
            </a:r>
          </a:p>
        </p:txBody>
      </p:sp>
      <p:sp>
        <p:nvSpPr>
          <p:cNvPr id="3" name="Content Placeholder 2">
            <a:extLst>
              <a:ext uri="{FF2B5EF4-FFF2-40B4-BE49-F238E27FC236}">
                <a16:creationId xmlns:a16="http://schemas.microsoft.com/office/drawing/2014/main" xmlns="" id="{33B38913-E6B6-488D-B2F9-0AEC693981F0}"/>
              </a:ext>
            </a:extLst>
          </p:cNvPr>
          <p:cNvSpPr>
            <a:spLocks noGrp="1"/>
          </p:cNvSpPr>
          <p:nvPr>
            <p:ph idx="1"/>
          </p:nvPr>
        </p:nvSpPr>
        <p:spPr/>
        <p:txBody>
          <a:bodyPr/>
          <a:lstStyle/>
          <a:p>
            <a:r>
              <a:rPr lang="es-GT" dirty="0"/>
              <a:t>Cada construcción que puede describirse mediante una expresión regular puede describirse mediante una gramática, pero no al revés. De manera alternativa, cada lenguaje regular es un lenguaje libre de contexto, pero no al revés.</a:t>
            </a:r>
          </a:p>
          <a:p>
            <a:endParaRPr lang="es-GT" dirty="0"/>
          </a:p>
          <a:p>
            <a:r>
              <a:rPr lang="es-GT" dirty="0"/>
              <a:t>Por ejemplo, la expresión regular (</a:t>
            </a:r>
            <a:r>
              <a:rPr lang="es-GT" b="1" dirty="0" err="1"/>
              <a:t>a</a:t>
            </a:r>
            <a:r>
              <a:rPr lang="es-GT" dirty="0" err="1"/>
              <a:t>|</a:t>
            </a:r>
            <a:r>
              <a:rPr lang="es-GT" b="1" dirty="0" err="1"/>
              <a:t>b</a:t>
            </a:r>
            <a:r>
              <a:rPr lang="es-GT" dirty="0"/>
              <a:t>)</a:t>
            </a:r>
            <a:r>
              <a:rPr lang="es-GT" i="1" dirty="0"/>
              <a:t>∗</a:t>
            </a:r>
            <a:r>
              <a:rPr lang="es-GT" b="1" dirty="0" err="1"/>
              <a:t>abb</a:t>
            </a:r>
            <a:r>
              <a:rPr lang="es-GT" b="1" dirty="0"/>
              <a:t> </a:t>
            </a:r>
            <a:r>
              <a:rPr lang="es-GT" dirty="0"/>
              <a:t>y la siguiente gramática:</a:t>
            </a:r>
          </a:p>
          <a:p>
            <a:pPr marL="457200" lvl="1" indent="0">
              <a:buNone/>
            </a:pPr>
            <a:r>
              <a:rPr lang="es-GT" i="1" dirty="0"/>
              <a:t>A</a:t>
            </a:r>
            <a:r>
              <a:rPr lang="es-GT" dirty="0"/>
              <a:t>0 → </a:t>
            </a:r>
            <a:r>
              <a:rPr lang="es-GT" i="1" dirty="0"/>
              <a:t>aA</a:t>
            </a:r>
            <a:r>
              <a:rPr lang="es-GT" dirty="0"/>
              <a:t>0 | </a:t>
            </a:r>
            <a:r>
              <a:rPr lang="es-GT" i="1" dirty="0"/>
              <a:t>bA</a:t>
            </a:r>
            <a:r>
              <a:rPr lang="es-GT" dirty="0"/>
              <a:t>0 | </a:t>
            </a:r>
            <a:r>
              <a:rPr lang="es-GT" i="1" dirty="0"/>
              <a:t>aA</a:t>
            </a:r>
            <a:r>
              <a:rPr lang="es-GT" dirty="0"/>
              <a:t>1</a:t>
            </a:r>
          </a:p>
          <a:p>
            <a:pPr marL="457200" lvl="1" indent="0">
              <a:buNone/>
            </a:pPr>
            <a:r>
              <a:rPr lang="es-GT" i="1" dirty="0"/>
              <a:t>A</a:t>
            </a:r>
            <a:r>
              <a:rPr lang="es-GT" dirty="0"/>
              <a:t>1 → </a:t>
            </a:r>
            <a:r>
              <a:rPr lang="es-GT" i="1" dirty="0"/>
              <a:t>bA</a:t>
            </a:r>
            <a:r>
              <a:rPr lang="es-GT" dirty="0"/>
              <a:t>2</a:t>
            </a:r>
          </a:p>
          <a:p>
            <a:pPr marL="457200" lvl="1" indent="0">
              <a:buNone/>
            </a:pPr>
            <a:r>
              <a:rPr lang="es-GT" i="1" dirty="0"/>
              <a:t>A</a:t>
            </a:r>
            <a:r>
              <a:rPr lang="es-GT" dirty="0"/>
              <a:t>2 → </a:t>
            </a:r>
            <a:r>
              <a:rPr lang="es-GT" i="1" dirty="0"/>
              <a:t>bA</a:t>
            </a:r>
            <a:r>
              <a:rPr lang="es-GT" dirty="0"/>
              <a:t>3</a:t>
            </a:r>
          </a:p>
          <a:p>
            <a:pPr marL="457200" lvl="1" indent="0">
              <a:buNone/>
            </a:pPr>
            <a:r>
              <a:rPr lang="es-GT" i="1" dirty="0"/>
              <a:t>A</a:t>
            </a:r>
            <a:r>
              <a:rPr lang="es-GT" dirty="0"/>
              <a:t>3 → </a:t>
            </a:r>
            <a:r>
              <a:rPr lang="el-GR" dirty="0"/>
              <a:t>ε</a:t>
            </a:r>
            <a:endParaRPr lang="es-GT" dirty="0"/>
          </a:p>
        </p:txBody>
      </p:sp>
    </p:spTree>
    <p:extLst>
      <p:ext uri="{BB962C8B-B14F-4D97-AF65-F5344CB8AC3E}">
        <p14:creationId xmlns:p14="http://schemas.microsoft.com/office/powerpoint/2010/main" val="1784992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A6E47-8BF2-4F88-8F09-97D8BC6D0834}"/>
              </a:ext>
            </a:extLst>
          </p:cNvPr>
          <p:cNvSpPr>
            <a:spLocks noGrp="1"/>
          </p:cNvSpPr>
          <p:nvPr>
            <p:ph type="title"/>
          </p:nvPr>
        </p:nvSpPr>
        <p:spPr/>
        <p:txBody>
          <a:bodyPr/>
          <a:lstStyle/>
          <a:p>
            <a:r>
              <a:rPr lang="es-GT" dirty="0"/>
              <a:t>Eliminación de Ambigüedad	</a:t>
            </a:r>
          </a:p>
        </p:txBody>
      </p:sp>
      <p:sp>
        <p:nvSpPr>
          <p:cNvPr id="3" name="Content Placeholder 2">
            <a:extLst>
              <a:ext uri="{FF2B5EF4-FFF2-40B4-BE49-F238E27FC236}">
                <a16:creationId xmlns:a16="http://schemas.microsoft.com/office/drawing/2014/main" xmlns="" id="{E0436E6A-6E28-43FB-A51F-ED6DCCBF0060}"/>
              </a:ext>
            </a:extLst>
          </p:cNvPr>
          <p:cNvSpPr>
            <a:spLocks noGrp="1"/>
          </p:cNvSpPr>
          <p:nvPr>
            <p:ph idx="1"/>
          </p:nvPr>
        </p:nvSpPr>
        <p:spPr>
          <a:xfrm>
            <a:off x="677334" y="1497497"/>
            <a:ext cx="8596668" cy="4543866"/>
          </a:xfrm>
        </p:spPr>
        <p:txBody>
          <a:bodyPr>
            <a:normAutofit fontScale="92500" lnSpcReduction="10000"/>
          </a:bodyPr>
          <a:lstStyle/>
          <a:p>
            <a:r>
              <a:rPr lang="es-GT" dirty="0"/>
              <a:t>Reescritura de la Gramática</a:t>
            </a:r>
          </a:p>
          <a:p>
            <a:pPr marL="0" indent="0">
              <a:buNone/>
            </a:pPr>
            <a:endParaRPr lang="es-GT" dirty="0"/>
          </a:p>
          <a:p>
            <a:pPr marL="0" indent="0">
              <a:buNone/>
            </a:pPr>
            <a:r>
              <a:rPr lang="en-GB" b="1" dirty="0"/>
              <a:t>if </a:t>
            </a:r>
            <a:r>
              <a:rPr lang="en-GB" i="1" dirty="0"/>
              <a:t>E</a:t>
            </a:r>
            <a:r>
              <a:rPr lang="en-GB" dirty="0"/>
              <a:t>1 </a:t>
            </a:r>
            <a:r>
              <a:rPr lang="en-GB" b="1" dirty="0"/>
              <a:t>then if </a:t>
            </a:r>
            <a:r>
              <a:rPr lang="en-GB" i="1" dirty="0"/>
              <a:t>E</a:t>
            </a:r>
            <a:r>
              <a:rPr lang="en-GB" dirty="0"/>
              <a:t>2 </a:t>
            </a:r>
            <a:r>
              <a:rPr lang="en-GB" b="1" dirty="0"/>
              <a:t>then </a:t>
            </a:r>
            <a:r>
              <a:rPr lang="en-GB" i="1" dirty="0"/>
              <a:t>S</a:t>
            </a:r>
            <a:r>
              <a:rPr lang="en-GB" dirty="0"/>
              <a:t>1 </a:t>
            </a:r>
            <a:r>
              <a:rPr lang="en-GB" b="1" dirty="0"/>
              <a:t>else </a:t>
            </a:r>
            <a:r>
              <a:rPr lang="en-GB" i="1" dirty="0"/>
              <a:t>S</a:t>
            </a:r>
            <a:r>
              <a:rPr lang="en-GB" dirty="0"/>
              <a:t>2</a:t>
            </a:r>
          </a:p>
          <a:p>
            <a:pPr marL="0" indent="0">
              <a:buNone/>
            </a:pPr>
            <a:endParaRPr lang="en-GB" dirty="0"/>
          </a:p>
          <a:p>
            <a:r>
              <a:rPr lang="en-GB" dirty="0" err="1"/>
              <a:t>Solución</a:t>
            </a:r>
            <a:endParaRPr lang="en-GB" dirty="0"/>
          </a:p>
          <a:p>
            <a:endParaRPr lang="en-GB" dirty="0"/>
          </a:p>
          <a:p>
            <a:pPr marL="0" indent="0">
              <a:buNone/>
            </a:pPr>
            <a:r>
              <a:rPr lang="es-GT" i="1" dirty="0" err="1"/>
              <a:t>instr</a:t>
            </a:r>
            <a:r>
              <a:rPr lang="es-GT" i="1" dirty="0"/>
              <a:t> </a:t>
            </a:r>
            <a:r>
              <a:rPr lang="es-GT" dirty="0"/>
              <a:t>→ </a:t>
            </a:r>
            <a:r>
              <a:rPr lang="es-GT" i="1" dirty="0" err="1"/>
              <a:t>instr</a:t>
            </a:r>
            <a:r>
              <a:rPr lang="es-GT" dirty="0"/>
              <a:t>-</a:t>
            </a:r>
            <a:r>
              <a:rPr lang="es-GT" i="1" dirty="0"/>
              <a:t>relacionada</a:t>
            </a:r>
          </a:p>
          <a:p>
            <a:pPr marL="0" indent="0">
              <a:buNone/>
            </a:pPr>
            <a:r>
              <a:rPr lang="es-GT" dirty="0"/>
              <a:t>	| </a:t>
            </a:r>
            <a:r>
              <a:rPr lang="es-GT" i="1" dirty="0" err="1"/>
              <a:t>instr</a:t>
            </a:r>
            <a:r>
              <a:rPr lang="es-GT" dirty="0"/>
              <a:t>-</a:t>
            </a:r>
            <a:r>
              <a:rPr lang="es-GT" i="1" dirty="0"/>
              <a:t>abierta</a:t>
            </a:r>
          </a:p>
          <a:p>
            <a:pPr marL="0" indent="0">
              <a:buNone/>
            </a:pPr>
            <a:r>
              <a:rPr lang="es-GT" i="1" dirty="0" err="1"/>
              <a:t>instr</a:t>
            </a:r>
            <a:r>
              <a:rPr lang="es-GT" dirty="0"/>
              <a:t>-</a:t>
            </a:r>
            <a:r>
              <a:rPr lang="es-GT" i="1" dirty="0"/>
              <a:t>relacionada </a:t>
            </a:r>
            <a:r>
              <a:rPr lang="es-GT" dirty="0"/>
              <a:t>→ </a:t>
            </a:r>
            <a:r>
              <a:rPr lang="es-GT" b="1" dirty="0" err="1"/>
              <a:t>if</a:t>
            </a:r>
            <a:r>
              <a:rPr lang="es-GT" b="1" dirty="0"/>
              <a:t> </a:t>
            </a:r>
            <a:r>
              <a:rPr lang="es-GT" i="1" dirty="0" err="1"/>
              <a:t>expr</a:t>
            </a:r>
            <a:r>
              <a:rPr lang="es-GT" i="1" dirty="0"/>
              <a:t> </a:t>
            </a:r>
            <a:r>
              <a:rPr lang="es-GT" b="1" dirty="0" err="1"/>
              <a:t>then</a:t>
            </a:r>
            <a:r>
              <a:rPr lang="es-GT" b="1" dirty="0"/>
              <a:t> </a:t>
            </a:r>
            <a:r>
              <a:rPr lang="es-GT" i="1" dirty="0" err="1"/>
              <a:t>instr</a:t>
            </a:r>
            <a:r>
              <a:rPr lang="es-GT" dirty="0"/>
              <a:t>-</a:t>
            </a:r>
            <a:r>
              <a:rPr lang="es-GT" i="1" dirty="0"/>
              <a:t>relacionada </a:t>
            </a:r>
            <a:r>
              <a:rPr lang="es-GT" b="1" dirty="0" err="1"/>
              <a:t>else</a:t>
            </a:r>
            <a:r>
              <a:rPr lang="es-GT" b="1" dirty="0"/>
              <a:t> </a:t>
            </a:r>
            <a:r>
              <a:rPr lang="es-GT" i="1" dirty="0" err="1"/>
              <a:t>instr</a:t>
            </a:r>
            <a:r>
              <a:rPr lang="es-GT" dirty="0"/>
              <a:t>-</a:t>
            </a:r>
            <a:r>
              <a:rPr lang="es-GT" i="1" dirty="0"/>
              <a:t>relacionada</a:t>
            </a:r>
          </a:p>
          <a:p>
            <a:pPr marL="0" indent="0">
              <a:buNone/>
            </a:pPr>
            <a:r>
              <a:rPr lang="es-GT" dirty="0"/>
              <a:t>	| </a:t>
            </a:r>
            <a:r>
              <a:rPr lang="es-GT" b="1" dirty="0"/>
              <a:t>otra</a:t>
            </a:r>
          </a:p>
          <a:p>
            <a:pPr marL="0" indent="0">
              <a:buNone/>
            </a:pPr>
            <a:r>
              <a:rPr lang="en-GB" i="1" dirty="0" err="1"/>
              <a:t>instr</a:t>
            </a:r>
            <a:r>
              <a:rPr lang="en-GB" dirty="0" err="1"/>
              <a:t>-</a:t>
            </a:r>
            <a:r>
              <a:rPr lang="en-GB" i="1" dirty="0" err="1"/>
              <a:t>abierta</a:t>
            </a:r>
            <a:r>
              <a:rPr lang="en-GB" i="1" dirty="0"/>
              <a:t> </a:t>
            </a:r>
            <a:r>
              <a:rPr lang="en-GB" dirty="0"/>
              <a:t>→ </a:t>
            </a:r>
            <a:r>
              <a:rPr lang="en-GB" b="1" dirty="0"/>
              <a:t>if </a:t>
            </a:r>
            <a:r>
              <a:rPr lang="en-GB" i="1" dirty="0"/>
              <a:t>expr </a:t>
            </a:r>
            <a:r>
              <a:rPr lang="en-GB" b="1" dirty="0"/>
              <a:t>then </a:t>
            </a:r>
            <a:r>
              <a:rPr lang="en-GB" i="1" dirty="0" err="1"/>
              <a:t>instr</a:t>
            </a:r>
            <a:endParaRPr lang="en-GB" i="1" dirty="0"/>
          </a:p>
          <a:p>
            <a:pPr marL="0" indent="0">
              <a:buNone/>
            </a:pPr>
            <a:r>
              <a:rPr lang="es-GT" dirty="0"/>
              <a:t>	| </a:t>
            </a:r>
            <a:r>
              <a:rPr lang="es-GT" b="1" dirty="0" err="1"/>
              <a:t>if</a:t>
            </a:r>
            <a:r>
              <a:rPr lang="es-GT" b="1" dirty="0"/>
              <a:t> </a:t>
            </a:r>
            <a:r>
              <a:rPr lang="es-GT" i="1" dirty="0" err="1"/>
              <a:t>expr</a:t>
            </a:r>
            <a:r>
              <a:rPr lang="es-GT" i="1" dirty="0"/>
              <a:t> </a:t>
            </a:r>
            <a:r>
              <a:rPr lang="es-GT" b="1" dirty="0" err="1"/>
              <a:t>then</a:t>
            </a:r>
            <a:r>
              <a:rPr lang="es-GT" b="1" dirty="0"/>
              <a:t> </a:t>
            </a:r>
            <a:r>
              <a:rPr lang="es-GT" i="1" dirty="0" err="1"/>
              <a:t>instr</a:t>
            </a:r>
            <a:r>
              <a:rPr lang="es-GT" dirty="0"/>
              <a:t>-</a:t>
            </a:r>
            <a:r>
              <a:rPr lang="es-GT" i="1" dirty="0"/>
              <a:t>relacionada </a:t>
            </a:r>
            <a:r>
              <a:rPr lang="es-GT" b="1" dirty="0" err="1"/>
              <a:t>else</a:t>
            </a:r>
            <a:r>
              <a:rPr lang="es-GT" b="1" dirty="0"/>
              <a:t> </a:t>
            </a:r>
            <a:r>
              <a:rPr lang="es-GT" i="1" dirty="0" err="1"/>
              <a:t>instr</a:t>
            </a:r>
            <a:r>
              <a:rPr lang="es-GT" dirty="0"/>
              <a:t>-</a:t>
            </a:r>
            <a:r>
              <a:rPr lang="es-GT" i="1" dirty="0"/>
              <a:t>abierta</a:t>
            </a:r>
            <a:endParaRPr lang="es-GT" dirty="0"/>
          </a:p>
        </p:txBody>
      </p:sp>
    </p:spTree>
    <p:extLst>
      <p:ext uri="{BB962C8B-B14F-4D97-AF65-F5344CB8AC3E}">
        <p14:creationId xmlns:p14="http://schemas.microsoft.com/office/powerpoint/2010/main" val="3101085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1029EB-CDC9-452E-AEC6-418DEA5BF4F6}"/>
              </a:ext>
            </a:extLst>
          </p:cNvPr>
          <p:cNvSpPr>
            <a:spLocks noGrp="1"/>
          </p:cNvSpPr>
          <p:nvPr>
            <p:ph idx="1"/>
          </p:nvPr>
        </p:nvSpPr>
        <p:spPr>
          <a:xfrm>
            <a:off x="776977" y="5043989"/>
            <a:ext cx="8534400" cy="1582098"/>
          </a:xfrm>
        </p:spPr>
        <p:txBody>
          <a:bodyPr>
            <a:normAutofit/>
          </a:bodyPr>
          <a:lstStyle/>
          <a:p>
            <a:r>
              <a:rPr lang="es-GT" dirty="0"/>
              <a:t>Árbol para la Expresión Regular (</a:t>
            </a:r>
            <a:r>
              <a:rPr lang="es-GT" dirty="0" err="1"/>
              <a:t>a|b</a:t>
            </a:r>
            <a:r>
              <a:rPr lang="es-GT" dirty="0"/>
              <a:t>)* </a:t>
            </a:r>
            <a:r>
              <a:rPr lang="es-GT" dirty="0" err="1"/>
              <a:t>abb</a:t>
            </a:r>
            <a:endParaRPr lang="es-GT" dirty="0"/>
          </a:p>
          <a:p>
            <a:r>
              <a:rPr lang="es-GT" dirty="0"/>
              <a:t>La expresión regular se aumenta con el símbolo #, con el objetivo de poder encontrar el o los estado de aceptación</a:t>
            </a:r>
          </a:p>
          <a:p>
            <a:r>
              <a:rPr lang="es-GT" dirty="0"/>
              <a:t>Para cada hoja que no se etiqueta como </a:t>
            </a:r>
            <a:r>
              <a:rPr lang="el-GR" dirty="0"/>
              <a:t>ε</a:t>
            </a:r>
            <a:r>
              <a:rPr lang="es-GT" dirty="0"/>
              <a:t>, le adjuntamos un entero único</a:t>
            </a:r>
          </a:p>
        </p:txBody>
      </p:sp>
      <p:grpSp>
        <p:nvGrpSpPr>
          <p:cNvPr id="48" name="Group 47">
            <a:extLst>
              <a:ext uri="{FF2B5EF4-FFF2-40B4-BE49-F238E27FC236}">
                <a16:creationId xmlns:a16="http://schemas.microsoft.com/office/drawing/2014/main" xmlns="" id="{FFFCCCC8-316E-49B5-BA22-16FF0FF95FE0}"/>
              </a:ext>
            </a:extLst>
          </p:cNvPr>
          <p:cNvGrpSpPr/>
          <p:nvPr/>
        </p:nvGrpSpPr>
        <p:grpSpPr>
          <a:xfrm>
            <a:off x="3352489" y="210079"/>
            <a:ext cx="4015719" cy="4833910"/>
            <a:chOff x="4147619" y="163100"/>
            <a:chExt cx="4015719" cy="4833910"/>
          </a:xfrm>
        </p:grpSpPr>
        <p:grpSp>
          <p:nvGrpSpPr>
            <p:cNvPr id="49" name="Group 48">
              <a:extLst>
                <a:ext uri="{FF2B5EF4-FFF2-40B4-BE49-F238E27FC236}">
                  <a16:creationId xmlns:a16="http://schemas.microsoft.com/office/drawing/2014/main" xmlns="" id="{AA349DDE-E462-459A-880C-6A3F151072DC}"/>
                </a:ext>
              </a:extLst>
            </p:cNvPr>
            <p:cNvGrpSpPr/>
            <p:nvPr/>
          </p:nvGrpSpPr>
          <p:grpSpPr>
            <a:xfrm>
              <a:off x="7039195" y="163100"/>
              <a:ext cx="1124143" cy="989839"/>
              <a:chOff x="1351722" y="1789044"/>
              <a:chExt cx="1921565" cy="2246244"/>
            </a:xfrm>
          </p:grpSpPr>
          <p:sp>
            <p:nvSpPr>
              <p:cNvPr id="78" name="Oval 77">
                <a:extLst>
                  <a:ext uri="{FF2B5EF4-FFF2-40B4-BE49-F238E27FC236}">
                    <a16:creationId xmlns:a16="http://schemas.microsoft.com/office/drawing/2014/main" xmlns="" id="{0C7312D1-BB70-4FF7-9047-379FC4E9CBF2}"/>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79" name="Oval 78">
                <a:extLst>
                  <a:ext uri="{FF2B5EF4-FFF2-40B4-BE49-F238E27FC236}">
                    <a16:creationId xmlns:a16="http://schemas.microsoft.com/office/drawing/2014/main" xmlns="" id="{A59408E5-09B9-4A1F-8391-435B25692C56}"/>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80" name="Oval 79">
                <a:extLst>
                  <a:ext uri="{FF2B5EF4-FFF2-40B4-BE49-F238E27FC236}">
                    <a16:creationId xmlns:a16="http://schemas.microsoft.com/office/drawing/2014/main" xmlns="" id="{FE1EB802-BE0E-44E6-B119-00BAF223E2B3}"/>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cxnSp>
            <p:nvCxnSpPr>
              <p:cNvPr id="81" name="Straight Connector 80">
                <a:extLst>
                  <a:ext uri="{FF2B5EF4-FFF2-40B4-BE49-F238E27FC236}">
                    <a16:creationId xmlns:a16="http://schemas.microsoft.com/office/drawing/2014/main" xmlns="" id="{6C036675-CB3A-4CF1-A27C-CB74D35E0273}"/>
                  </a:ext>
                </a:extLst>
              </p:cNvPr>
              <p:cNvCxnSpPr>
                <a:cxnSpLocks/>
                <a:stCxn id="78"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xmlns="" id="{9481A751-E9F9-448D-9DF3-C46417B1C5DB}"/>
                  </a:ext>
                </a:extLst>
              </p:cNvPr>
              <p:cNvCxnSpPr>
                <a:stCxn id="78" idx="5"/>
                <a:endCxn id="80"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xmlns="" id="{DC0211D9-C129-4373-B86F-513E3D0118D6}"/>
                </a:ext>
              </a:extLst>
            </p:cNvPr>
            <p:cNvGrpSpPr/>
            <p:nvPr/>
          </p:nvGrpSpPr>
          <p:grpSpPr>
            <a:xfrm>
              <a:off x="6263318" y="839539"/>
              <a:ext cx="1450363" cy="1136656"/>
              <a:chOff x="3329128" y="2323985"/>
              <a:chExt cx="1812798" cy="1639197"/>
            </a:xfrm>
          </p:grpSpPr>
          <p:grpSp>
            <p:nvGrpSpPr>
              <p:cNvPr id="70" name="Group 69">
                <a:extLst>
                  <a:ext uri="{FF2B5EF4-FFF2-40B4-BE49-F238E27FC236}">
                    <a16:creationId xmlns:a16="http://schemas.microsoft.com/office/drawing/2014/main" xmlns="" id="{CE54832F-C7DD-4BAB-A440-37AC7E9DDF62}"/>
                  </a:ext>
                </a:extLst>
              </p:cNvPr>
              <p:cNvGrpSpPr/>
              <p:nvPr/>
            </p:nvGrpSpPr>
            <p:grpSpPr>
              <a:xfrm>
                <a:off x="3329128" y="2323985"/>
                <a:ext cx="1812798" cy="1639197"/>
                <a:chOff x="967409" y="1789044"/>
                <a:chExt cx="2305878" cy="2246244"/>
              </a:xfrm>
            </p:grpSpPr>
            <p:sp>
              <p:nvSpPr>
                <p:cNvPr id="72" name="Oval 71">
                  <a:extLst>
                    <a:ext uri="{FF2B5EF4-FFF2-40B4-BE49-F238E27FC236}">
                      <a16:creationId xmlns:a16="http://schemas.microsoft.com/office/drawing/2014/main" xmlns="" id="{3C248FA9-655F-4862-B2C5-31C8D7BC858B}"/>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73" name="Oval 72">
                  <a:extLst>
                    <a:ext uri="{FF2B5EF4-FFF2-40B4-BE49-F238E27FC236}">
                      <a16:creationId xmlns:a16="http://schemas.microsoft.com/office/drawing/2014/main" xmlns="" id="{01323D41-6FE6-47F0-A520-8F35DE957766}"/>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74" name="Oval 73">
                  <a:extLst>
                    <a:ext uri="{FF2B5EF4-FFF2-40B4-BE49-F238E27FC236}">
                      <a16:creationId xmlns:a16="http://schemas.microsoft.com/office/drawing/2014/main" xmlns="" id="{1D3C4C98-6FD7-4EF1-BA6D-681FD30715BF}"/>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75" name="Oval 74">
                  <a:extLst>
                    <a:ext uri="{FF2B5EF4-FFF2-40B4-BE49-F238E27FC236}">
                      <a16:creationId xmlns:a16="http://schemas.microsoft.com/office/drawing/2014/main" xmlns="" id="{27B432E3-0B15-466D-BB44-EAE6D3BEDEC6}"/>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76" name="Straight Connector 75">
                  <a:extLst>
                    <a:ext uri="{FF2B5EF4-FFF2-40B4-BE49-F238E27FC236}">
                      <a16:creationId xmlns:a16="http://schemas.microsoft.com/office/drawing/2014/main" xmlns="" id="{43A24C2A-6A46-4EA3-A2CA-2B951B5E0957}"/>
                    </a:ext>
                  </a:extLst>
                </p:cNvPr>
                <p:cNvCxnSpPr>
                  <a:stCxn id="72" idx="3"/>
                  <a:endCxn id="74"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xmlns="" id="{C3C746C1-8B82-4D49-90C2-DEA6F23E359D}"/>
                    </a:ext>
                  </a:extLst>
                </p:cNvPr>
                <p:cNvCxnSpPr>
                  <a:stCxn id="72" idx="5"/>
                  <a:endCxn id="75"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71" name="Oval 70">
                <a:extLst>
                  <a:ext uri="{FF2B5EF4-FFF2-40B4-BE49-F238E27FC236}">
                    <a16:creationId xmlns:a16="http://schemas.microsoft.com/office/drawing/2014/main" xmlns="" id="{01745604-6409-4C04-B56E-C295F619CAD9}"/>
                  </a:ext>
                </a:extLst>
              </p:cNvPr>
              <p:cNvSpPr/>
              <p:nvPr/>
            </p:nvSpPr>
            <p:spPr>
              <a:xfrm>
                <a:off x="3547914" y="3611810"/>
                <a:ext cx="166693" cy="1837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grpSp>
        <p:grpSp>
          <p:nvGrpSpPr>
            <p:cNvPr id="51" name="Group 50">
              <a:extLst>
                <a:ext uri="{FF2B5EF4-FFF2-40B4-BE49-F238E27FC236}">
                  <a16:creationId xmlns:a16="http://schemas.microsoft.com/office/drawing/2014/main" xmlns="" id="{D41EADA9-4719-4210-8DDB-42725F6B9FA3}"/>
                </a:ext>
              </a:extLst>
            </p:cNvPr>
            <p:cNvGrpSpPr/>
            <p:nvPr/>
          </p:nvGrpSpPr>
          <p:grpSpPr>
            <a:xfrm>
              <a:off x="5447197" y="2370732"/>
              <a:ext cx="1214111" cy="1109584"/>
              <a:chOff x="1351722" y="1789044"/>
              <a:chExt cx="1921565" cy="2246244"/>
            </a:xfrm>
          </p:grpSpPr>
          <p:sp>
            <p:nvSpPr>
              <p:cNvPr id="65" name="Oval 64">
                <a:extLst>
                  <a:ext uri="{FF2B5EF4-FFF2-40B4-BE49-F238E27FC236}">
                    <a16:creationId xmlns:a16="http://schemas.microsoft.com/office/drawing/2014/main" xmlns="" id="{2D0CA7A2-C7B1-4AE0-9CC3-E73ADA5B6F83}"/>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66" name="Oval 65">
                <a:extLst>
                  <a:ext uri="{FF2B5EF4-FFF2-40B4-BE49-F238E27FC236}">
                    <a16:creationId xmlns:a16="http://schemas.microsoft.com/office/drawing/2014/main" xmlns="" id="{973895CA-869E-418F-BA6E-81C4054406BB}"/>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67" name="Oval 66">
                <a:extLst>
                  <a:ext uri="{FF2B5EF4-FFF2-40B4-BE49-F238E27FC236}">
                    <a16:creationId xmlns:a16="http://schemas.microsoft.com/office/drawing/2014/main" xmlns="" id="{A24BE069-19A5-4331-A9E0-E20EBEFC3633}"/>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a:t>
                </a:r>
              </a:p>
            </p:txBody>
          </p:sp>
          <p:cxnSp>
            <p:nvCxnSpPr>
              <p:cNvPr id="68" name="Straight Connector 67">
                <a:extLst>
                  <a:ext uri="{FF2B5EF4-FFF2-40B4-BE49-F238E27FC236}">
                    <a16:creationId xmlns:a16="http://schemas.microsoft.com/office/drawing/2014/main" xmlns="" id="{6FFC9499-5DE3-415D-A292-38750413988D}"/>
                  </a:ext>
                </a:extLst>
              </p:cNvPr>
              <p:cNvCxnSpPr>
                <a:cxnSpLocks/>
                <a:stCxn id="65"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xmlns="" id="{3EF02465-D16E-4D79-9285-326443103B8A}"/>
                  </a:ext>
                </a:extLst>
              </p:cNvPr>
              <p:cNvCxnSpPr>
                <a:stCxn id="65" idx="5"/>
                <a:endCxn id="6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xmlns="" id="{26CE947F-2EB1-49C1-AAE4-B188EF937EF2}"/>
                </a:ext>
              </a:extLst>
            </p:cNvPr>
            <p:cNvGrpSpPr/>
            <p:nvPr/>
          </p:nvGrpSpPr>
          <p:grpSpPr>
            <a:xfrm>
              <a:off x="4633264" y="3129002"/>
              <a:ext cx="971289" cy="1109584"/>
              <a:chOff x="967409" y="1789044"/>
              <a:chExt cx="1537252" cy="2246244"/>
            </a:xfrm>
          </p:grpSpPr>
          <p:sp>
            <p:nvSpPr>
              <p:cNvPr id="62" name="Oval 61">
                <a:extLst>
                  <a:ext uri="{FF2B5EF4-FFF2-40B4-BE49-F238E27FC236}">
                    <a16:creationId xmlns:a16="http://schemas.microsoft.com/office/drawing/2014/main" xmlns="" id="{4CBC19DB-D93C-4084-9265-0C29992C8197}"/>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sp>
            <p:nvSpPr>
              <p:cNvPr id="63" name="Oval 62">
                <a:extLst>
                  <a:ext uri="{FF2B5EF4-FFF2-40B4-BE49-F238E27FC236}">
                    <a16:creationId xmlns:a16="http://schemas.microsoft.com/office/drawing/2014/main" xmlns="" id="{B4D86763-5D25-4D4D-9C75-67D96B34224A}"/>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cxnSp>
            <p:nvCxnSpPr>
              <p:cNvPr id="64" name="Straight Connector 63">
                <a:extLst>
                  <a:ext uri="{FF2B5EF4-FFF2-40B4-BE49-F238E27FC236}">
                    <a16:creationId xmlns:a16="http://schemas.microsoft.com/office/drawing/2014/main" xmlns="" id="{E0BCDE6C-9925-4FA2-B53E-1FED5A954044}"/>
                  </a:ext>
                </a:extLst>
              </p:cNvPr>
              <p:cNvCxnSpPr>
                <a:stCxn id="62" idx="3"/>
                <a:endCxn id="63"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xmlns="" id="{60BFD609-BE05-43D4-A768-3E8AF7223EA0}"/>
                </a:ext>
              </a:extLst>
            </p:cNvPr>
            <p:cNvGrpSpPr/>
            <p:nvPr/>
          </p:nvGrpSpPr>
          <p:grpSpPr>
            <a:xfrm>
              <a:off x="4147619" y="3887426"/>
              <a:ext cx="1456933" cy="1109584"/>
              <a:chOff x="967409" y="1789044"/>
              <a:chExt cx="2305878" cy="2246244"/>
            </a:xfrm>
          </p:grpSpPr>
          <p:sp>
            <p:nvSpPr>
              <p:cNvPr id="57" name="Oval 56">
                <a:extLst>
                  <a:ext uri="{FF2B5EF4-FFF2-40B4-BE49-F238E27FC236}">
                    <a16:creationId xmlns:a16="http://schemas.microsoft.com/office/drawing/2014/main" xmlns="" id="{5FC8C1EB-178D-4869-BE48-CD4FC2252172}"/>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sp>
            <p:nvSpPr>
              <p:cNvPr id="58" name="Oval 57">
                <a:extLst>
                  <a:ext uri="{FF2B5EF4-FFF2-40B4-BE49-F238E27FC236}">
                    <a16:creationId xmlns:a16="http://schemas.microsoft.com/office/drawing/2014/main" xmlns="" id="{A9468670-0C0E-4EEC-AE46-628E60E5E389}"/>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a:t>
                </a:r>
              </a:p>
            </p:txBody>
          </p:sp>
          <p:sp>
            <p:nvSpPr>
              <p:cNvPr id="59" name="Oval 58">
                <a:extLst>
                  <a:ext uri="{FF2B5EF4-FFF2-40B4-BE49-F238E27FC236}">
                    <a16:creationId xmlns:a16="http://schemas.microsoft.com/office/drawing/2014/main" xmlns="" id="{A722E629-BC1B-4BAA-9852-6D9684E2F9CE}"/>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60" name="Straight Connector 59">
                <a:extLst>
                  <a:ext uri="{FF2B5EF4-FFF2-40B4-BE49-F238E27FC236}">
                    <a16:creationId xmlns:a16="http://schemas.microsoft.com/office/drawing/2014/main" xmlns="" id="{845BCE7C-DA40-468F-8547-0BA7F0EB5773}"/>
                  </a:ext>
                </a:extLst>
              </p:cNvPr>
              <p:cNvCxnSpPr>
                <a:stCxn id="57" idx="3"/>
                <a:endCxn id="58"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xmlns="" id="{D4F479B9-8712-42D3-BC17-C9EF3C073C96}"/>
                  </a:ext>
                </a:extLst>
              </p:cNvPr>
              <p:cNvCxnSpPr>
                <a:stCxn id="57" idx="5"/>
                <a:endCxn id="59"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cxnSp>
          <p:nvCxnSpPr>
            <p:cNvPr id="54" name="Straight Connector 53">
              <a:extLst>
                <a:ext uri="{FF2B5EF4-FFF2-40B4-BE49-F238E27FC236}">
                  <a16:creationId xmlns:a16="http://schemas.microsoft.com/office/drawing/2014/main" xmlns="" id="{56B7E7D1-911F-4585-924A-F9D558CF0C3D}"/>
                </a:ext>
              </a:extLst>
            </p:cNvPr>
            <p:cNvCxnSpPr>
              <a:stCxn id="74" idx="3"/>
              <a:endCxn id="65" idx="0"/>
            </p:cNvCxnSpPr>
            <p:nvPr/>
          </p:nvCxnSpPr>
          <p:spPr>
            <a:xfrm flipH="1">
              <a:off x="5932842" y="1923491"/>
              <a:ext cx="401276" cy="4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F5F7D766-4A3D-436A-B735-155AFE8DEAF5}"/>
                </a:ext>
              </a:extLst>
            </p:cNvPr>
            <p:cNvSpPr/>
            <p:nvPr/>
          </p:nvSpPr>
          <p:spPr>
            <a:xfrm>
              <a:off x="6746773" y="2392092"/>
              <a:ext cx="483454" cy="3598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56" name="Straight Connector 55">
              <a:extLst>
                <a:ext uri="{FF2B5EF4-FFF2-40B4-BE49-F238E27FC236}">
                  <a16:creationId xmlns:a16="http://schemas.microsoft.com/office/drawing/2014/main" xmlns="" id="{2D214936-C99B-478F-9431-C1B8A426866E}"/>
                </a:ext>
              </a:extLst>
            </p:cNvPr>
            <p:cNvCxnSpPr>
              <a:endCxn id="55" idx="0"/>
            </p:cNvCxnSpPr>
            <p:nvPr/>
          </p:nvCxnSpPr>
          <p:spPr>
            <a:xfrm>
              <a:off x="6675972" y="1922502"/>
              <a:ext cx="312528" cy="46959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83413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Eliminación de la recursividad por la izquierda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2160590"/>
            <a:ext cx="8917240" cy="3988420"/>
          </a:xfrm>
        </p:spPr>
        <p:txBody>
          <a:bodyPr/>
          <a:lstStyle/>
          <a:p>
            <a:r>
              <a:rPr lang="es-GT" dirty="0"/>
              <a:t>Una gramática es </a:t>
            </a:r>
            <a:r>
              <a:rPr lang="es-GT" i="1" dirty="0"/>
              <a:t>recursiva por la izquierda </a:t>
            </a:r>
            <a:r>
              <a:rPr lang="es-GT" dirty="0"/>
              <a:t>si tiene una terminal </a:t>
            </a:r>
            <a:r>
              <a:rPr lang="es-GT" i="1" dirty="0"/>
              <a:t>A </a:t>
            </a:r>
            <a:r>
              <a:rPr lang="es-GT" dirty="0"/>
              <a:t>tal que haya una derivación </a:t>
            </a:r>
            <a:r>
              <a:rPr lang="es-GT" i="1" dirty="0"/>
              <a:t>A ⇒ Aα </a:t>
            </a:r>
            <a:r>
              <a:rPr lang="es-GT" dirty="0"/>
              <a:t>para cierta cadena </a:t>
            </a:r>
            <a:r>
              <a:rPr lang="es-GT" i="1" dirty="0"/>
              <a:t>α</a:t>
            </a:r>
            <a:r>
              <a:rPr lang="es-GT" dirty="0"/>
              <a:t>. Los métodos de análisis sintáctico descendentes no pueden manejar las gramáticas recursivas por la izquierda, por lo que se necesita una transformación para eliminar la recursividad por la izquierda.</a:t>
            </a:r>
          </a:p>
          <a:p>
            <a:pPr marL="0" indent="0">
              <a:buNone/>
            </a:pPr>
            <a:r>
              <a:rPr lang="es-GT" i="1" dirty="0"/>
              <a:t>	Gramática Recursiva por la Izquierda:</a:t>
            </a:r>
          </a:p>
          <a:p>
            <a:pPr marL="0" indent="0">
              <a:buNone/>
            </a:pPr>
            <a:r>
              <a:rPr lang="es-GT" i="1" dirty="0"/>
              <a:t>		A </a:t>
            </a:r>
            <a:r>
              <a:rPr lang="es-GT" dirty="0"/>
              <a:t>→ </a:t>
            </a:r>
            <a:r>
              <a:rPr lang="es-GT" i="1" dirty="0"/>
              <a:t>A</a:t>
            </a:r>
            <a:r>
              <a:rPr lang="el-GR" i="1" dirty="0"/>
              <a:t>α </a:t>
            </a:r>
            <a:r>
              <a:rPr lang="el-GR" dirty="0"/>
              <a:t>| </a:t>
            </a:r>
            <a:r>
              <a:rPr lang="el-GR" i="1" dirty="0"/>
              <a:t>β</a:t>
            </a:r>
            <a:endParaRPr lang="es-GT" i="1" dirty="0"/>
          </a:p>
          <a:p>
            <a:pPr marL="0" indent="0">
              <a:buNone/>
            </a:pPr>
            <a:r>
              <a:rPr lang="es-GT" i="1" dirty="0"/>
              <a:t>	Solución:</a:t>
            </a:r>
          </a:p>
          <a:p>
            <a:pPr marL="0" indent="0">
              <a:buNone/>
            </a:pPr>
            <a:r>
              <a:rPr lang="es-GT" i="1" dirty="0"/>
              <a:t>		A</a:t>
            </a:r>
            <a:r>
              <a:rPr lang="es-GT" dirty="0"/>
              <a:t>→ </a:t>
            </a:r>
            <a:r>
              <a:rPr lang="el-GR" i="1" dirty="0"/>
              <a:t>β</a:t>
            </a:r>
            <a:r>
              <a:rPr lang="es-GT" i="1" dirty="0"/>
              <a:t>A’</a:t>
            </a:r>
          </a:p>
          <a:p>
            <a:pPr marL="0" indent="0">
              <a:buNone/>
            </a:pPr>
            <a:r>
              <a:rPr lang="es-GT" i="1" dirty="0"/>
              <a:t>		A’ </a:t>
            </a:r>
            <a:r>
              <a:rPr lang="es-GT" dirty="0"/>
              <a:t>→ </a:t>
            </a:r>
            <a:r>
              <a:rPr lang="el-GR" i="1" dirty="0"/>
              <a:t>α</a:t>
            </a:r>
            <a:r>
              <a:rPr lang="es-GT" i="1" dirty="0"/>
              <a:t>A’ </a:t>
            </a:r>
            <a:r>
              <a:rPr lang="es-GT" dirty="0"/>
              <a:t>|</a:t>
            </a:r>
            <a:r>
              <a:rPr lang="el-GR" dirty="0"/>
              <a:t> ε</a:t>
            </a:r>
            <a:endParaRPr lang="es-GT" dirty="0"/>
          </a:p>
          <a:p>
            <a:endParaRPr lang="es-GT" dirty="0"/>
          </a:p>
        </p:txBody>
      </p:sp>
    </p:spTree>
    <p:extLst>
      <p:ext uri="{BB962C8B-B14F-4D97-AF65-F5344CB8AC3E}">
        <p14:creationId xmlns:p14="http://schemas.microsoft.com/office/powerpoint/2010/main" val="289571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Recursividad Directa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2160590"/>
            <a:ext cx="8917240" cy="3988420"/>
          </a:xfrm>
        </p:spPr>
        <p:txBody>
          <a:bodyPr/>
          <a:lstStyle/>
          <a:p>
            <a:pPr marL="0" indent="0">
              <a:buNone/>
            </a:pPr>
            <a:r>
              <a:rPr lang="es-GT" i="1" dirty="0"/>
              <a:t>Gramática Original</a:t>
            </a:r>
          </a:p>
          <a:p>
            <a:pPr marL="0" indent="0">
              <a:buNone/>
            </a:pPr>
            <a:r>
              <a:rPr lang="es-GT" i="1" dirty="0"/>
              <a:t>	A </a:t>
            </a:r>
            <a:r>
              <a:rPr lang="es-GT" dirty="0"/>
              <a:t>→ </a:t>
            </a:r>
            <a:r>
              <a:rPr lang="es-GT" i="1" dirty="0"/>
              <a:t>A</a:t>
            </a:r>
            <a:r>
              <a:rPr lang="el-GR" i="1" dirty="0"/>
              <a:t>α</a:t>
            </a:r>
            <a:r>
              <a:rPr lang="el-GR" dirty="0"/>
              <a:t>1 | </a:t>
            </a:r>
            <a:r>
              <a:rPr lang="es-GT" i="1" dirty="0"/>
              <a:t>A</a:t>
            </a:r>
            <a:r>
              <a:rPr lang="el-GR" i="1" dirty="0"/>
              <a:t>α</a:t>
            </a:r>
            <a:r>
              <a:rPr lang="el-GR" dirty="0"/>
              <a:t>2 | … | </a:t>
            </a:r>
            <a:r>
              <a:rPr lang="es-GT" i="1" dirty="0"/>
              <a:t>A</a:t>
            </a:r>
            <a:r>
              <a:rPr lang="el-GR" i="1" dirty="0"/>
              <a:t>α</a:t>
            </a:r>
            <a:r>
              <a:rPr lang="es-GT" i="1" dirty="0"/>
              <a:t>m </a:t>
            </a:r>
            <a:r>
              <a:rPr lang="es-GT" dirty="0"/>
              <a:t>| </a:t>
            </a:r>
            <a:r>
              <a:rPr lang="el-GR" i="1" dirty="0"/>
              <a:t>β</a:t>
            </a:r>
            <a:r>
              <a:rPr lang="el-GR" dirty="0"/>
              <a:t>1 | </a:t>
            </a:r>
            <a:r>
              <a:rPr lang="el-GR" i="1" dirty="0"/>
              <a:t>β</a:t>
            </a:r>
            <a:r>
              <a:rPr lang="el-GR" dirty="0"/>
              <a:t>2 | … | </a:t>
            </a:r>
            <a:r>
              <a:rPr lang="el-GR" i="1" dirty="0"/>
              <a:t>β</a:t>
            </a:r>
            <a:endParaRPr lang="es-GT" i="1" dirty="0"/>
          </a:p>
          <a:p>
            <a:pPr marL="0" indent="0">
              <a:buNone/>
            </a:pPr>
            <a:endParaRPr lang="es-GT" i="1" dirty="0"/>
          </a:p>
          <a:p>
            <a:pPr marL="0" indent="0">
              <a:buNone/>
            </a:pPr>
            <a:r>
              <a:rPr lang="es-GT" i="1" dirty="0"/>
              <a:t>Gramática Sin Recursividad</a:t>
            </a:r>
          </a:p>
          <a:p>
            <a:pPr marL="0" indent="0">
              <a:buNone/>
            </a:pPr>
            <a:r>
              <a:rPr lang="es-GT" i="1" dirty="0"/>
              <a:t>	A</a:t>
            </a:r>
            <a:r>
              <a:rPr lang="es-GT" dirty="0"/>
              <a:t>→ </a:t>
            </a:r>
            <a:r>
              <a:rPr lang="el-GR" i="1" dirty="0"/>
              <a:t>β</a:t>
            </a:r>
            <a:r>
              <a:rPr lang="el-GR" dirty="0"/>
              <a:t>1</a:t>
            </a:r>
            <a:r>
              <a:rPr lang="es-GT" i="1" dirty="0"/>
              <a:t>A’ </a:t>
            </a:r>
            <a:r>
              <a:rPr lang="es-GT" dirty="0"/>
              <a:t>| </a:t>
            </a:r>
            <a:r>
              <a:rPr lang="el-GR" i="1" dirty="0"/>
              <a:t>β</a:t>
            </a:r>
            <a:r>
              <a:rPr lang="el-GR" dirty="0"/>
              <a:t>2</a:t>
            </a:r>
            <a:r>
              <a:rPr lang="es-GT" i="1" dirty="0"/>
              <a:t>A’ </a:t>
            </a:r>
            <a:r>
              <a:rPr lang="es-GT" dirty="0"/>
              <a:t>| … | </a:t>
            </a:r>
            <a:r>
              <a:rPr lang="el-GR" i="1" dirty="0"/>
              <a:t>β</a:t>
            </a:r>
            <a:r>
              <a:rPr lang="es-GT" i="1" dirty="0" err="1"/>
              <a:t>nA</a:t>
            </a:r>
            <a:r>
              <a:rPr lang="es-GT" i="1" dirty="0"/>
              <a:t>’</a:t>
            </a:r>
          </a:p>
          <a:p>
            <a:pPr marL="0" indent="0">
              <a:buNone/>
            </a:pPr>
            <a:r>
              <a:rPr lang="es-GT" i="1" dirty="0"/>
              <a:t>	A’ </a:t>
            </a:r>
            <a:r>
              <a:rPr lang="es-GT" dirty="0"/>
              <a:t>→ </a:t>
            </a:r>
            <a:r>
              <a:rPr lang="el-GR" i="1" dirty="0"/>
              <a:t>α</a:t>
            </a:r>
            <a:r>
              <a:rPr lang="el-GR" dirty="0"/>
              <a:t>1</a:t>
            </a:r>
            <a:r>
              <a:rPr lang="es-GT" i="1" dirty="0"/>
              <a:t>A’ </a:t>
            </a:r>
            <a:r>
              <a:rPr lang="es-GT" dirty="0"/>
              <a:t>| </a:t>
            </a:r>
            <a:r>
              <a:rPr lang="el-GR" i="1" dirty="0"/>
              <a:t>α</a:t>
            </a:r>
            <a:r>
              <a:rPr lang="el-GR" dirty="0"/>
              <a:t>2</a:t>
            </a:r>
            <a:r>
              <a:rPr lang="es-GT" i="1" dirty="0"/>
              <a:t>A’ </a:t>
            </a:r>
            <a:r>
              <a:rPr lang="es-GT" dirty="0"/>
              <a:t>| … | </a:t>
            </a:r>
            <a:r>
              <a:rPr lang="el-GR" i="1" dirty="0"/>
              <a:t>α</a:t>
            </a:r>
            <a:r>
              <a:rPr lang="es-GT" i="1" dirty="0"/>
              <a:t>mA’ </a:t>
            </a:r>
            <a:r>
              <a:rPr lang="es-GT" dirty="0"/>
              <a:t>|</a:t>
            </a:r>
            <a:r>
              <a:rPr lang="el-GR" dirty="0"/>
              <a:t> ε</a:t>
            </a:r>
            <a:r>
              <a:rPr lang="es-GT" dirty="0"/>
              <a:t> </a:t>
            </a:r>
            <a:endParaRPr lang="es-GT" i="1" dirty="0"/>
          </a:p>
          <a:p>
            <a:pPr marL="0" indent="0">
              <a:buNone/>
            </a:pPr>
            <a:endParaRPr lang="es-GT" i="1" dirty="0"/>
          </a:p>
        </p:txBody>
      </p:sp>
    </p:spTree>
    <p:extLst>
      <p:ext uri="{BB962C8B-B14F-4D97-AF65-F5344CB8AC3E}">
        <p14:creationId xmlns:p14="http://schemas.microsoft.com/office/powerpoint/2010/main" val="3777489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Ejemplo Recursividad Directa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2160590"/>
            <a:ext cx="8917240" cy="3988420"/>
          </a:xfrm>
        </p:spPr>
        <p:txBody>
          <a:bodyPr>
            <a:normAutofit fontScale="92500" lnSpcReduction="10000"/>
          </a:bodyPr>
          <a:lstStyle/>
          <a:p>
            <a:pPr marL="0" indent="0">
              <a:buNone/>
            </a:pPr>
            <a:r>
              <a:rPr lang="es-GT" i="1" dirty="0"/>
              <a:t>Gramática Original</a:t>
            </a:r>
          </a:p>
          <a:p>
            <a:pPr marL="0" indent="0">
              <a:buNone/>
            </a:pPr>
            <a:r>
              <a:rPr lang="es-GT" i="1" dirty="0"/>
              <a:t>	 E </a:t>
            </a:r>
            <a:r>
              <a:rPr lang="es-GT" dirty="0"/>
              <a:t>→ </a:t>
            </a:r>
            <a:r>
              <a:rPr lang="es-GT" i="1" dirty="0"/>
              <a:t>E </a:t>
            </a:r>
            <a:r>
              <a:rPr lang="es-GT" dirty="0"/>
              <a:t>+ </a:t>
            </a:r>
            <a:r>
              <a:rPr lang="es-GT" i="1" dirty="0"/>
              <a:t>T </a:t>
            </a:r>
            <a:r>
              <a:rPr lang="es-GT" dirty="0"/>
              <a:t>| </a:t>
            </a:r>
            <a:r>
              <a:rPr lang="es-GT" i="1" dirty="0"/>
              <a:t>T</a:t>
            </a:r>
          </a:p>
          <a:p>
            <a:pPr marL="0" indent="0">
              <a:buNone/>
            </a:pPr>
            <a:r>
              <a:rPr lang="es-GT" i="1" dirty="0"/>
              <a:t>	T </a:t>
            </a:r>
            <a:r>
              <a:rPr lang="es-GT" dirty="0"/>
              <a:t>→ T</a:t>
            </a:r>
            <a:r>
              <a:rPr lang="es-GT" i="1" dirty="0"/>
              <a:t> *</a:t>
            </a:r>
            <a:r>
              <a:rPr lang="es-GT" dirty="0"/>
              <a:t> F</a:t>
            </a:r>
            <a:r>
              <a:rPr lang="es-GT" i="1" dirty="0"/>
              <a:t> </a:t>
            </a:r>
            <a:r>
              <a:rPr lang="es-GT" dirty="0"/>
              <a:t>| F</a:t>
            </a:r>
          </a:p>
          <a:p>
            <a:pPr marL="0" indent="0">
              <a:buNone/>
            </a:pPr>
            <a:r>
              <a:rPr lang="es-GT" i="1" dirty="0"/>
              <a:t>	F </a:t>
            </a:r>
            <a:r>
              <a:rPr lang="es-GT" dirty="0"/>
              <a:t>→ </a:t>
            </a:r>
            <a:r>
              <a:rPr lang="es-GT" i="1" dirty="0"/>
              <a:t>( E ) </a:t>
            </a:r>
            <a:r>
              <a:rPr lang="es-GT" dirty="0"/>
              <a:t>| id</a:t>
            </a:r>
            <a:endParaRPr lang="es-GT" i="1" dirty="0"/>
          </a:p>
          <a:p>
            <a:pPr marL="0" indent="0">
              <a:buNone/>
            </a:pPr>
            <a:endParaRPr lang="es-GT" i="1" dirty="0"/>
          </a:p>
          <a:p>
            <a:pPr marL="0" indent="0">
              <a:buNone/>
            </a:pPr>
            <a:r>
              <a:rPr lang="es-GT" i="1" dirty="0"/>
              <a:t>Solución:</a:t>
            </a:r>
          </a:p>
          <a:p>
            <a:pPr marL="0" indent="0">
              <a:buNone/>
            </a:pPr>
            <a:r>
              <a:rPr lang="es-GT" i="1" dirty="0"/>
              <a:t>	E </a:t>
            </a:r>
            <a:r>
              <a:rPr lang="es-GT" dirty="0"/>
              <a:t>→ T E’</a:t>
            </a:r>
          </a:p>
          <a:p>
            <a:pPr marL="0" indent="0">
              <a:buNone/>
            </a:pPr>
            <a:r>
              <a:rPr lang="es-GT" i="1" dirty="0"/>
              <a:t>	E’ </a:t>
            </a:r>
            <a:r>
              <a:rPr lang="es-GT" dirty="0"/>
              <a:t>→</a:t>
            </a:r>
            <a:r>
              <a:rPr lang="es-GT" i="1" dirty="0"/>
              <a:t> </a:t>
            </a:r>
            <a:r>
              <a:rPr lang="es-GT" dirty="0"/>
              <a:t>+ </a:t>
            </a:r>
            <a:r>
              <a:rPr lang="es-GT" i="1" dirty="0"/>
              <a:t>T E’ </a:t>
            </a:r>
            <a:r>
              <a:rPr lang="es-GT" dirty="0"/>
              <a:t>|</a:t>
            </a:r>
            <a:r>
              <a:rPr lang="el-GR" dirty="0"/>
              <a:t> ε</a:t>
            </a:r>
            <a:r>
              <a:rPr lang="es-GT" dirty="0"/>
              <a:t> </a:t>
            </a:r>
            <a:endParaRPr lang="es-GT" i="1" dirty="0"/>
          </a:p>
          <a:p>
            <a:pPr marL="0" indent="0">
              <a:buNone/>
            </a:pPr>
            <a:r>
              <a:rPr lang="es-GT" i="1" dirty="0"/>
              <a:t>	T </a:t>
            </a:r>
            <a:r>
              <a:rPr lang="es-GT" dirty="0"/>
              <a:t>→  F T’</a:t>
            </a:r>
          </a:p>
          <a:p>
            <a:pPr marL="0" indent="0">
              <a:buNone/>
            </a:pPr>
            <a:r>
              <a:rPr lang="es-GT" i="1" dirty="0"/>
              <a:t>	T’ </a:t>
            </a:r>
            <a:r>
              <a:rPr lang="es-GT" dirty="0"/>
              <a:t>→ </a:t>
            </a:r>
            <a:r>
              <a:rPr lang="es-GT" i="1" dirty="0"/>
              <a:t>*</a:t>
            </a:r>
            <a:r>
              <a:rPr lang="es-GT" dirty="0"/>
              <a:t> F T’</a:t>
            </a:r>
            <a:r>
              <a:rPr lang="es-GT" i="1" dirty="0"/>
              <a:t> </a:t>
            </a:r>
            <a:r>
              <a:rPr lang="es-GT" dirty="0"/>
              <a:t>| </a:t>
            </a:r>
            <a:r>
              <a:rPr lang="el-GR" dirty="0"/>
              <a:t>ε</a:t>
            </a:r>
            <a:endParaRPr lang="es-GT" dirty="0"/>
          </a:p>
          <a:p>
            <a:pPr marL="0" indent="0">
              <a:buNone/>
            </a:pPr>
            <a:r>
              <a:rPr lang="es-GT" i="1" dirty="0"/>
              <a:t>	F </a:t>
            </a:r>
            <a:r>
              <a:rPr lang="es-GT" dirty="0"/>
              <a:t>→ </a:t>
            </a:r>
            <a:r>
              <a:rPr lang="es-GT" i="1" dirty="0"/>
              <a:t>( E ) </a:t>
            </a:r>
            <a:r>
              <a:rPr lang="es-GT" dirty="0"/>
              <a:t>| id</a:t>
            </a:r>
            <a:endParaRPr lang="es-GT" i="1" dirty="0"/>
          </a:p>
          <a:p>
            <a:pPr marL="0" indent="0">
              <a:buNone/>
            </a:pPr>
            <a:endParaRPr lang="es-GT" i="1" dirty="0"/>
          </a:p>
        </p:txBody>
      </p:sp>
    </p:spTree>
    <p:extLst>
      <p:ext uri="{BB962C8B-B14F-4D97-AF65-F5344CB8AC3E}">
        <p14:creationId xmlns:p14="http://schemas.microsoft.com/office/powerpoint/2010/main" val="81880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Ejemplo Recursividad Indirecta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1577493"/>
            <a:ext cx="9129275" cy="5280507"/>
          </a:xfrm>
        </p:spPr>
        <p:txBody>
          <a:bodyPr>
            <a:normAutofit/>
          </a:bodyPr>
          <a:lstStyle/>
          <a:p>
            <a:pPr marL="0" indent="0">
              <a:buNone/>
            </a:pPr>
            <a:r>
              <a:rPr lang="es-GT" i="1" dirty="0"/>
              <a:t>Gramática Original</a:t>
            </a:r>
          </a:p>
          <a:p>
            <a:pPr marL="0" indent="0">
              <a:buNone/>
            </a:pPr>
            <a:r>
              <a:rPr lang="es-GT" i="1" dirty="0"/>
              <a:t>	S </a:t>
            </a:r>
            <a:r>
              <a:rPr lang="es-GT" dirty="0"/>
              <a:t>→ </a:t>
            </a:r>
            <a:r>
              <a:rPr lang="es-GT" i="1" dirty="0"/>
              <a:t>A </a:t>
            </a:r>
            <a:r>
              <a:rPr lang="es-GT" i="1" dirty="0" err="1"/>
              <a:t>a</a:t>
            </a:r>
            <a:r>
              <a:rPr lang="es-GT" i="1" dirty="0"/>
              <a:t> </a:t>
            </a:r>
            <a:r>
              <a:rPr lang="es-GT" dirty="0"/>
              <a:t>| </a:t>
            </a:r>
            <a:r>
              <a:rPr lang="es-GT" i="1" dirty="0"/>
              <a:t>b</a:t>
            </a:r>
          </a:p>
          <a:p>
            <a:pPr marL="0" indent="0">
              <a:buNone/>
            </a:pPr>
            <a:r>
              <a:rPr lang="es-GT" i="1" dirty="0"/>
              <a:t>	A</a:t>
            </a:r>
            <a:r>
              <a:rPr lang="es-GT" dirty="0"/>
              <a:t>→ </a:t>
            </a:r>
            <a:r>
              <a:rPr lang="es-GT" i="1" dirty="0"/>
              <a:t>A c </a:t>
            </a:r>
            <a:r>
              <a:rPr lang="es-GT" dirty="0"/>
              <a:t>| </a:t>
            </a:r>
            <a:r>
              <a:rPr lang="es-GT" i="1" dirty="0"/>
              <a:t>S d </a:t>
            </a:r>
            <a:r>
              <a:rPr lang="es-GT" dirty="0"/>
              <a:t>|</a:t>
            </a:r>
            <a:r>
              <a:rPr lang="el-GR" dirty="0"/>
              <a:t> ε</a:t>
            </a:r>
            <a:endParaRPr lang="es-GT" i="1" dirty="0"/>
          </a:p>
          <a:p>
            <a:pPr marL="0" indent="0">
              <a:buNone/>
            </a:pPr>
            <a:endParaRPr lang="es-GT" i="1" dirty="0"/>
          </a:p>
          <a:p>
            <a:pPr marL="0" indent="0">
              <a:buNone/>
            </a:pPr>
            <a:r>
              <a:rPr lang="es-GT" i="1" dirty="0"/>
              <a:t>Recursividad Directa</a:t>
            </a:r>
          </a:p>
          <a:p>
            <a:pPr marL="0" indent="0">
              <a:buNone/>
            </a:pPr>
            <a:r>
              <a:rPr lang="es-GT" i="1" dirty="0"/>
              <a:t>	A</a:t>
            </a:r>
            <a:r>
              <a:rPr lang="es-GT" dirty="0"/>
              <a:t>→ </a:t>
            </a:r>
            <a:r>
              <a:rPr lang="es-GT" i="1" dirty="0">
                <a:highlight>
                  <a:srgbClr val="FFFF00"/>
                </a:highlight>
              </a:rPr>
              <a:t>A c</a:t>
            </a:r>
          </a:p>
          <a:p>
            <a:pPr marL="0" indent="0">
              <a:buNone/>
            </a:pPr>
            <a:endParaRPr lang="es-GT" i="1" dirty="0"/>
          </a:p>
          <a:p>
            <a:pPr marL="0" indent="0">
              <a:buNone/>
            </a:pPr>
            <a:r>
              <a:rPr lang="es-GT" i="1" dirty="0"/>
              <a:t>Recursividad Indirecta (Sustituir S en la producción de A)</a:t>
            </a:r>
          </a:p>
          <a:p>
            <a:pPr marL="0" indent="0">
              <a:buNone/>
            </a:pPr>
            <a:r>
              <a:rPr lang="es-GT" i="1" dirty="0"/>
              <a:t>	A</a:t>
            </a:r>
            <a:r>
              <a:rPr lang="es-GT" dirty="0"/>
              <a:t>→ </a:t>
            </a:r>
            <a:r>
              <a:rPr lang="es-GT" i="1" dirty="0"/>
              <a:t>A c </a:t>
            </a:r>
            <a:r>
              <a:rPr lang="es-GT" dirty="0"/>
              <a:t>| </a:t>
            </a:r>
            <a:r>
              <a:rPr lang="es-GT" dirty="0" err="1">
                <a:highlight>
                  <a:srgbClr val="FFFF00"/>
                </a:highlight>
              </a:rPr>
              <a:t>Aa</a:t>
            </a:r>
            <a:r>
              <a:rPr lang="es-GT" i="1" dirty="0" err="1">
                <a:highlight>
                  <a:srgbClr val="FFFF00"/>
                </a:highlight>
              </a:rPr>
              <a:t>d</a:t>
            </a:r>
            <a:r>
              <a:rPr lang="es-GT" i="1" dirty="0"/>
              <a:t> </a:t>
            </a:r>
            <a:r>
              <a:rPr lang="es-GT" dirty="0"/>
              <a:t>| </a:t>
            </a:r>
            <a:r>
              <a:rPr lang="es-GT" dirty="0" err="1"/>
              <a:t>bd</a:t>
            </a:r>
            <a:r>
              <a:rPr lang="es-GT" dirty="0"/>
              <a:t> |</a:t>
            </a:r>
            <a:r>
              <a:rPr lang="el-GR" dirty="0"/>
              <a:t> ε</a:t>
            </a:r>
            <a:endParaRPr lang="es-GT" i="1" dirty="0"/>
          </a:p>
          <a:p>
            <a:pPr marL="0" indent="0">
              <a:buNone/>
            </a:pPr>
            <a:endParaRPr lang="es-GT" i="1" dirty="0"/>
          </a:p>
          <a:p>
            <a:pPr marL="0" indent="0">
              <a:buNone/>
            </a:pPr>
            <a:endParaRPr lang="es-GT" i="1" dirty="0"/>
          </a:p>
          <a:p>
            <a:pPr marL="0" indent="0">
              <a:buNone/>
            </a:pPr>
            <a:endParaRPr lang="es-GT" i="1" dirty="0"/>
          </a:p>
        </p:txBody>
      </p:sp>
    </p:spTree>
    <p:extLst>
      <p:ext uri="{BB962C8B-B14F-4D97-AF65-F5344CB8AC3E}">
        <p14:creationId xmlns:p14="http://schemas.microsoft.com/office/powerpoint/2010/main" val="2541015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Ejemplo Recursividad Indirecta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1577493"/>
            <a:ext cx="9129275" cy="5280507"/>
          </a:xfrm>
        </p:spPr>
        <p:txBody>
          <a:bodyPr>
            <a:normAutofit/>
          </a:bodyPr>
          <a:lstStyle/>
          <a:p>
            <a:pPr marL="0" indent="0">
              <a:buNone/>
            </a:pPr>
            <a:r>
              <a:rPr lang="es-GT" i="1" dirty="0"/>
              <a:t>Gramática Original</a:t>
            </a:r>
          </a:p>
          <a:p>
            <a:pPr marL="0" indent="0">
              <a:buNone/>
            </a:pPr>
            <a:r>
              <a:rPr lang="es-GT" i="1" dirty="0"/>
              <a:t>	S </a:t>
            </a:r>
            <a:r>
              <a:rPr lang="es-GT" dirty="0"/>
              <a:t>→ </a:t>
            </a:r>
            <a:r>
              <a:rPr lang="es-GT" i="1" dirty="0"/>
              <a:t>A </a:t>
            </a:r>
            <a:r>
              <a:rPr lang="es-GT" i="1" dirty="0" err="1"/>
              <a:t>a</a:t>
            </a:r>
            <a:r>
              <a:rPr lang="es-GT" i="1" dirty="0"/>
              <a:t> </a:t>
            </a:r>
            <a:r>
              <a:rPr lang="es-GT" dirty="0"/>
              <a:t>| </a:t>
            </a:r>
            <a:r>
              <a:rPr lang="es-GT" i="1" dirty="0"/>
              <a:t>b</a:t>
            </a:r>
          </a:p>
          <a:p>
            <a:pPr marL="0" indent="0">
              <a:buNone/>
            </a:pPr>
            <a:r>
              <a:rPr lang="es-GT" i="1" dirty="0"/>
              <a:t>	A</a:t>
            </a:r>
            <a:r>
              <a:rPr lang="es-GT" dirty="0"/>
              <a:t>→ </a:t>
            </a:r>
            <a:r>
              <a:rPr lang="es-GT" i="1" dirty="0"/>
              <a:t>A c </a:t>
            </a:r>
            <a:r>
              <a:rPr lang="es-GT" dirty="0"/>
              <a:t>| </a:t>
            </a:r>
            <a:r>
              <a:rPr lang="es-GT" i="1" dirty="0"/>
              <a:t>S d </a:t>
            </a:r>
            <a:r>
              <a:rPr lang="es-GT" dirty="0"/>
              <a:t>|</a:t>
            </a:r>
            <a:r>
              <a:rPr lang="el-GR" dirty="0"/>
              <a:t> ε</a:t>
            </a:r>
            <a:endParaRPr lang="es-GT" i="1" dirty="0"/>
          </a:p>
          <a:p>
            <a:pPr marL="0" indent="0">
              <a:buNone/>
            </a:pPr>
            <a:endParaRPr lang="es-GT" i="1" dirty="0"/>
          </a:p>
          <a:p>
            <a:pPr marL="0" indent="0">
              <a:buNone/>
            </a:pPr>
            <a:r>
              <a:rPr lang="es-GT" i="1" dirty="0"/>
              <a:t>Gramática para eliminar recursividad por la izquierda</a:t>
            </a:r>
          </a:p>
          <a:p>
            <a:pPr marL="0" indent="0">
              <a:buNone/>
            </a:pPr>
            <a:r>
              <a:rPr lang="es-GT" i="1" dirty="0"/>
              <a:t>S </a:t>
            </a:r>
            <a:r>
              <a:rPr lang="es-GT" dirty="0"/>
              <a:t>→ </a:t>
            </a:r>
            <a:r>
              <a:rPr lang="es-GT" i="1" dirty="0"/>
              <a:t>A </a:t>
            </a:r>
            <a:r>
              <a:rPr lang="es-GT" i="1" dirty="0" err="1"/>
              <a:t>a</a:t>
            </a:r>
            <a:r>
              <a:rPr lang="es-GT" i="1" dirty="0"/>
              <a:t> </a:t>
            </a:r>
            <a:r>
              <a:rPr lang="es-GT" dirty="0"/>
              <a:t>| </a:t>
            </a:r>
            <a:r>
              <a:rPr lang="es-GT" i="1" dirty="0"/>
              <a:t>b</a:t>
            </a:r>
          </a:p>
          <a:p>
            <a:pPr marL="0" indent="0">
              <a:buNone/>
            </a:pPr>
            <a:r>
              <a:rPr lang="es-GT" i="1" dirty="0"/>
              <a:t>A</a:t>
            </a:r>
            <a:r>
              <a:rPr lang="es-GT" dirty="0"/>
              <a:t>→ </a:t>
            </a:r>
            <a:r>
              <a:rPr lang="es-GT" i="1" dirty="0">
                <a:highlight>
                  <a:srgbClr val="FFFF00"/>
                </a:highlight>
              </a:rPr>
              <a:t>A c </a:t>
            </a:r>
            <a:r>
              <a:rPr lang="es-GT" dirty="0"/>
              <a:t>| </a:t>
            </a:r>
            <a:r>
              <a:rPr lang="es-GT" dirty="0" err="1">
                <a:highlight>
                  <a:srgbClr val="FFFF00"/>
                </a:highlight>
              </a:rPr>
              <a:t>Aa</a:t>
            </a:r>
            <a:r>
              <a:rPr lang="es-GT" i="1" dirty="0" err="1">
                <a:highlight>
                  <a:srgbClr val="FFFF00"/>
                </a:highlight>
              </a:rPr>
              <a:t>d</a:t>
            </a:r>
            <a:r>
              <a:rPr lang="es-GT" i="1" dirty="0"/>
              <a:t> </a:t>
            </a:r>
            <a:r>
              <a:rPr lang="es-GT" dirty="0"/>
              <a:t>| </a:t>
            </a:r>
            <a:r>
              <a:rPr lang="es-GT" dirty="0" err="1"/>
              <a:t>bd</a:t>
            </a:r>
            <a:r>
              <a:rPr lang="es-GT" dirty="0"/>
              <a:t> |</a:t>
            </a:r>
            <a:r>
              <a:rPr lang="el-GR" dirty="0"/>
              <a:t> ε</a:t>
            </a:r>
            <a:endParaRPr lang="es-GT" i="1" dirty="0"/>
          </a:p>
          <a:p>
            <a:pPr marL="0" indent="0">
              <a:buNone/>
            </a:pPr>
            <a:endParaRPr lang="es-GT" i="1" dirty="0"/>
          </a:p>
          <a:p>
            <a:pPr marL="0" indent="0">
              <a:buNone/>
            </a:pPr>
            <a:r>
              <a:rPr lang="es-GT" i="1" dirty="0"/>
              <a:t>Solución</a:t>
            </a:r>
          </a:p>
          <a:p>
            <a:pPr marL="0" indent="0">
              <a:buNone/>
            </a:pPr>
            <a:r>
              <a:rPr lang="es-GT" i="1" dirty="0"/>
              <a:t>	S </a:t>
            </a:r>
            <a:r>
              <a:rPr lang="es-GT" dirty="0"/>
              <a:t>→ </a:t>
            </a:r>
            <a:r>
              <a:rPr lang="es-GT" i="1" dirty="0"/>
              <a:t>A </a:t>
            </a:r>
            <a:r>
              <a:rPr lang="es-GT" i="1" dirty="0" err="1"/>
              <a:t>a</a:t>
            </a:r>
            <a:r>
              <a:rPr lang="es-GT" i="1" dirty="0"/>
              <a:t> </a:t>
            </a:r>
            <a:r>
              <a:rPr lang="es-GT" dirty="0"/>
              <a:t>| </a:t>
            </a:r>
            <a:r>
              <a:rPr lang="es-GT" i="1" dirty="0"/>
              <a:t>b</a:t>
            </a:r>
          </a:p>
          <a:p>
            <a:pPr marL="0" indent="0">
              <a:buNone/>
            </a:pPr>
            <a:r>
              <a:rPr lang="pt-BR" i="1" dirty="0"/>
              <a:t>	A</a:t>
            </a:r>
            <a:r>
              <a:rPr lang="pt-BR" dirty="0"/>
              <a:t>→ </a:t>
            </a:r>
            <a:r>
              <a:rPr lang="pt-BR" i="1" dirty="0"/>
              <a:t>b d A’ </a:t>
            </a:r>
            <a:r>
              <a:rPr lang="pt-BR" dirty="0"/>
              <a:t>| </a:t>
            </a:r>
            <a:r>
              <a:rPr lang="pt-BR" i="1" dirty="0"/>
              <a:t>A’</a:t>
            </a:r>
          </a:p>
          <a:p>
            <a:pPr marL="0" indent="0">
              <a:buNone/>
            </a:pPr>
            <a:r>
              <a:rPr lang="pt-BR" i="1" dirty="0"/>
              <a:t>	A’ </a:t>
            </a:r>
            <a:r>
              <a:rPr lang="pt-BR" dirty="0"/>
              <a:t>→ </a:t>
            </a:r>
            <a:r>
              <a:rPr lang="pt-BR" i="1" dirty="0"/>
              <a:t>c A’ </a:t>
            </a:r>
            <a:r>
              <a:rPr lang="pt-BR" dirty="0"/>
              <a:t>| </a:t>
            </a:r>
            <a:r>
              <a:rPr lang="pt-BR" i="1" dirty="0"/>
              <a:t>a d A’ </a:t>
            </a:r>
            <a:r>
              <a:rPr lang="pt-BR" dirty="0"/>
              <a:t>| </a:t>
            </a:r>
            <a:r>
              <a:rPr lang="el-GR" dirty="0"/>
              <a:t>ε</a:t>
            </a:r>
            <a:endParaRPr lang="es-GT" i="1" dirty="0"/>
          </a:p>
          <a:p>
            <a:pPr marL="0" indent="0">
              <a:buNone/>
            </a:pPr>
            <a:endParaRPr lang="es-GT" i="1" dirty="0"/>
          </a:p>
        </p:txBody>
      </p:sp>
    </p:spTree>
    <p:extLst>
      <p:ext uri="{BB962C8B-B14F-4D97-AF65-F5344CB8AC3E}">
        <p14:creationId xmlns:p14="http://schemas.microsoft.com/office/powerpoint/2010/main" val="3952364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Factorización por la Izquierda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1577493"/>
            <a:ext cx="9129275" cy="5280507"/>
          </a:xfrm>
        </p:spPr>
        <p:txBody>
          <a:bodyPr>
            <a:normAutofit lnSpcReduction="10000"/>
          </a:bodyPr>
          <a:lstStyle/>
          <a:p>
            <a:r>
              <a:rPr lang="es-GT" dirty="0"/>
              <a:t>La factorización por la izquierda es una transformación gramatical, útil para producir una gramática adecuada para el análisis sintáctico predictivo, o descendente.</a:t>
            </a:r>
          </a:p>
          <a:p>
            <a:pPr marL="0" indent="0">
              <a:buNone/>
            </a:pPr>
            <a:endParaRPr lang="es-GT" i="1" dirty="0"/>
          </a:p>
          <a:p>
            <a:pPr marL="0" indent="0">
              <a:buNone/>
            </a:pPr>
            <a:r>
              <a:rPr lang="es-GT" i="1" dirty="0"/>
              <a:t>Ejemplo:</a:t>
            </a:r>
          </a:p>
          <a:p>
            <a:pPr marL="0" indent="0">
              <a:buNone/>
            </a:pPr>
            <a:r>
              <a:rPr lang="en-GB" i="1" dirty="0"/>
              <a:t>	</a:t>
            </a:r>
            <a:r>
              <a:rPr lang="en-GB" i="1" dirty="0" err="1"/>
              <a:t>instr</a:t>
            </a:r>
            <a:r>
              <a:rPr lang="en-GB" i="1" dirty="0"/>
              <a:t> </a:t>
            </a:r>
            <a:r>
              <a:rPr lang="en-GB" dirty="0"/>
              <a:t>→ 	   </a:t>
            </a:r>
            <a:r>
              <a:rPr lang="en-GB" b="1" dirty="0">
                <a:highlight>
                  <a:srgbClr val="FFFF00"/>
                </a:highlight>
              </a:rPr>
              <a:t>if </a:t>
            </a:r>
            <a:r>
              <a:rPr lang="en-GB" i="1" dirty="0">
                <a:highlight>
                  <a:srgbClr val="FFFF00"/>
                </a:highlight>
              </a:rPr>
              <a:t>expr </a:t>
            </a:r>
            <a:r>
              <a:rPr lang="en-GB" b="1" dirty="0">
                <a:highlight>
                  <a:srgbClr val="FFFF00"/>
                </a:highlight>
              </a:rPr>
              <a:t>then </a:t>
            </a:r>
            <a:r>
              <a:rPr lang="en-GB" i="1" dirty="0" err="1">
                <a:highlight>
                  <a:srgbClr val="FFFF00"/>
                </a:highlight>
              </a:rPr>
              <a:t>instr</a:t>
            </a:r>
            <a:r>
              <a:rPr lang="en-GB" i="1" dirty="0">
                <a:highlight>
                  <a:srgbClr val="FFFF00"/>
                </a:highlight>
              </a:rPr>
              <a:t> </a:t>
            </a:r>
            <a:r>
              <a:rPr lang="en-GB" b="1" dirty="0"/>
              <a:t>else </a:t>
            </a:r>
            <a:r>
              <a:rPr lang="en-GB" i="1" dirty="0" err="1"/>
              <a:t>instr</a:t>
            </a:r>
            <a:endParaRPr lang="en-GB" i="1" dirty="0"/>
          </a:p>
          <a:p>
            <a:pPr marL="0" indent="0">
              <a:buNone/>
            </a:pPr>
            <a:r>
              <a:rPr lang="es-GT" dirty="0"/>
              <a:t>			| </a:t>
            </a:r>
            <a:r>
              <a:rPr lang="es-GT" b="1" dirty="0" err="1">
                <a:highlight>
                  <a:srgbClr val="FFFF00"/>
                </a:highlight>
              </a:rPr>
              <a:t>if</a:t>
            </a:r>
            <a:r>
              <a:rPr lang="es-GT" b="1" dirty="0">
                <a:highlight>
                  <a:srgbClr val="FFFF00"/>
                </a:highlight>
              </a:rPr>
              <a:t> </a:t>
            </a:r>
            <a:r>
              <a:rPr lang="es-GT" i="1" dirty="0" err="1">
                <a:highlight>
                  <a:srgbClr val="FFFF00"/>
                </a:highlight>
              </a:rPr>
              <a:t>expr</a:t>
            </a:r>
            <a:r>
              <a:rPr lang="es-GT" i="1" dirty="0">
                <a:highlight>
                  <a:srgbClr val="FFFF00"/>
                </a:highlight>
              </a:rPr>
              <a:t> </a:t>
            </a:r>
            <a:r>
              <a:rPr lang="es-GT" b="1" dirty="0" err="1">
                <a:highlight>
                  <a:srgbClr val="FFFF00"/>
                </a:highlight>
              </a:rPr>
              <a:t>then</a:t>
            </a:r>
            <a:r>
              <a:rPr lang="es-GT" b="1" dirty="0">
                <a:highlight>
                  <a:srgbClr val="FFFF00"/>
                </a:highlight>
              </a:rPr>
              <a:t> </a:t>
            </a:r>
            <a:r>
              <a:rPr lang="es-GT" i="1" dirty="0" err="1">
                <a:highlight>
                  <a:srgbClr val="FFFF00"/>
                </a:highlight>
              </a:rPr>
              <a:t>instr</a:t>
            </a:r>
            <a:endParaRPr lang="es-GT" i="1" dirty="0">
              <a:highlight>
                <a:srgbClr val="FFFF00"/>
              </a:highlight>
            </a:endParaRPr>
          </a:p>
          <a:p>
            <a:pPr marL="0" indent="0">
              <a:buNone/>
            </a:pPr>
            <a:endParaRPr lang="es-GT" i="1" dirty="0">
              <a:highlight>
                <a:srgbClr val="FFFF00"/>
              </a:highlight>
            </a:endParaRPr>
          </a:p>
          <a:p>
            <a:pPr marL="0" indent="0">
              <a:buNone/>
            </a:pPr>
            <a:r>
              <a:rPr lang="es-GT" i="1" dirty="0"/>
              <a:t>Gramática Original</a:t>
            </a:r>
          </a:p>
          <a:p>
            <a:pPr marL="0" indent="0">
              <a:buNone/>
            </a:pPr>
            <a:r>
              <a:rPr lang="es-GT" i="1" dirty="0"/>
              <a:t>	 A </a:t>
            </a:r>
            <a:r>
              <a:rPr lang="es-GT" dirty="0"/>
              <a:t>→ </a:t>
            </a:r>
            <a:r>
              <a:rPr lang="el-GR" i="1" dirty="0"/>
              <a:t>αβ</a:t>
            </a:r>
            <a:r>
              <a:rPr lang="el-GR" dirty="0"/>
              <a:t>1 </a:t>
            </a:r>
            <a:endParaRPr lang="es-GT" dirty="0"/>
          </a:p>
          <a:p>
            <a:pPr marL="0" indent="0">
              <a:buNone/>
            </a:pPr>
            <a:r>
              <a:rPr lang="es-GT" dirty="0"/>
              <a:t>		</a:t>
            </a:r>
            <a:r>
              <a:rPr lang="el-GR" dirty="0"/>
              <a:t>| </a:t>
            </a:r>
            <a:r>
              <a:rPr lang="el-GR" i="1" dirty="0"/>
              <a:t>αβ</a:t>
            </a:r>
            <a:r>
              <a:rPr lang="el-GR" dirty="0"/>
              <a:t>2</a:t>
            </a:r>
            <a:endParaRPr lang="es-GT" dirty="0"/>
          </a:p>
          <a:p>
            <a:pPr marL="0" indent="0">
              <a:buNone/>
            </a:pPr>
            <a:r>
              <a:rPr lang="es-GT" i="1" dirty="0"/>
              <a:t>Solución</a:t>
            </a:r>
          </a:p>
          <a:p>
            <a:pPr marL="0" indent="0">
              <a:buNone/>
            </a:pPr>
            <a:r>
              <a:rPr lang="es-GT" i="1" dirty="0"/>
              <a:t>	A </a:t>
            </a:r>
            <a:r>
              <a:rPr lang="es-GT" dirty="0"/>
              <a:t>→ </a:t>
            </a:r>
            <a:r>
              <a:rPr lang="el-GR" i="1" dirty="0"/>
              <a:t>α</a:t>
            </a:r>
            <a:r>
              <a:rPr lang="es-GT" i="1" dirty="0"/>
              <a:t>A’</a:t>
            </a:r>
          </a:p>
          <a:p>
            <a:pPr marL="0" indent="0">
              <a:buNone/>
            </a:pPr>
            <a:r>
              <a:rPr lang="es-GT" i="1" dirty="0"/>
              <a:t>	A’ </a:t>
            </a:r>
            <a:r>
              <a:rPr lang="es-GT" dirty="0"/>
              <a:t>→ </a:t>
            </a:r>
            <a:r>
              <a:rPr lang="el-GR" i="1" dirty="0"/>
              <a:t>β</a:t>
            </a:r>
            <a:r>
              <a:rPr lang="el-GR" dirty="0"/>
              <a:t>1 | </a:t>
            </a:r>
            <a:r>
              <a:rPr lang="el-GR" i="1" dirty="0"/>
              <a:t>β</a:t>
            </a:r>
            <a:r>
              <a:rPr lang="el-GR" dirty="0"/>
              <a:t>2</a:t>
            </a:r>
            <a:endParaRPr lang="es-GT" i="1" dirty="0"/>
          </a:p>
        </p:txBody>
      </p:sp>
    </p:spTree>
    <p:extLst>
      <p:ext uri="{BB962C8B-B14F-4D97-AF65-F5344CB8AC3E}">
        <p14:creationId xmlns:p14="http://schemas.microsoft.com/office/powerpoint/2010/main" val="3298336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7B396-482E-4D91-AF54-5640AEF54068}"/>
              </a:ext>
            </a:extLst>
          </p:cNvPr>
          <p:cNvSpPr>
            <a:spLocks noGrp="1"/>
          </p:cNvSpPr>
          <p:nvPr>
            <p:ph type="title"/>
          </p:nvPr>
        </p:nvSpPr>
        <p:spPr/>
        <p:txBody>
          <a:bodyPr/>
          <a:lstStyle/>
          <a:p>
            <a:r>
              <a:rPr lang="es-GT" dirty="0"/>
              <a:t>Factorización por la Izquierda</a:t>
            </a:r>
          </a:p>
        </p:txBody>
      </p:sp>
      <p:sp>
        <p:nvSpPr>
          <p:cNvPr id="3" name="Content Placeholder 2">
            <a:extLst>
              <a:ext uri="{FF2B5EF4-FFF2-40B4-BE49-F238E27FC236}">
                <a16:creationId xmlns:a16="http://schemas.microsoft.com/office/drawing/2014/main" xmlns="" id="{94A6B8BD-1DF2-4205-8FF8-977E2759B5EE}"/>
              </a:ext>
            </a:extLst>
          </p:cNvPr>
          <p:cNvSpPr>
            <a:spLocks noGrp="1"/>
          </p:cNvSpPr>
          <p:nvPr>
            <p:ph idx="1"/>
          </p:nvPr>
        </p:nvSpPr>
        <p:spPr>
          <a:xfrm>
            <a:off x="677334" y="1577493"/>
            <a:ext cx="9129275" cy="5280507"/>
          </a:xfrm>
        </p:spPr>
        <p:txBody>
          <a:bodyPr>
            <a:normAutofit/>
          </a:bodyPr>
          <a:lstStyle/>
          <a:p>
            <a:pPr marL="0" indent="0">
              <a:buNone/>
            </a:pPr>
            <a:r>
              <a:rPr lang="es-GT" i="1" dirty="0"/>
              <a:t>Ejemplo:</a:t>
            </a:r>
          </a:p>
          <a:p>
            <a:pPr marL="0" indent="0">
              <a:buNone/>
            </a:pPr>
            <a:r>
              <a:rPr lang="pt-BR" i="1" dirty="0"/>
              <a:t>	S </a:t>
            </a:r>
            <a:r>
              <a:rPr lang="pt-BR" dirty="0"/>
              <a:t>→ </a:t>
            </a:r>
            <a:r>
              <a:rPr lang="pt-BR" i="1" dirty="0">
                <a:highlight>
                  <a:srgbClr val="FFFF00"/>
                </a:highlight>
              </a:rPr>
              <a:t>i E t S </a:t>
            </a:r>
          </a:p>
          <a:p>
            <a:pPr marL="0" indent="0">
              <a:buNone/>
            </a:pPr>
            <a:r>
              <a:rPr lang="pt-BR" i="1" dirty="0"/>
              <a:t>		</a:t>
            </a:r>
            <a:r>
              <a:rPr lang="pt-BR" dirty="0"/>
              <a:t>| </a:t>
            </a:r>
            <a:r>
              <a:rPr lang="pt-BR" i="1" dirty="0">
                <a:highlight>
                  <a:srgbClr val="FFFF00"/>
                </a:highlight>
              </a:rPr>
              <a:t>i E t S </a:t>
            </a:r>
            <a:r>
              <a:rPr lang="pt-BR" i="1" dirty="0"/>
              <a:t>e S </a:t>
            </a:r>
          </a:p>
          <a:p>
            <a:pPr marL="0" indent="0">
              <a:buNone/>
            </a:pPr>
            <a:r>
              <a:rPr lang="pt-BR" i="1" dirty="0"/>
              <a:t>		</a:t>
            </a:r>
            <a:r>
              <a:rPr lang="pt-BR" dirty="0"/>
              <a:t>| </a:t>
            </a:r>
            <a:r>
              <a:rPr lang="pt-BR" i="1" dirty="0"/>
              <a:t>a</a:t>
            </a:r>
          </a:p>
          <a:p>
            <a:pPr marL="0" indent="0">
              <a:buNone/>
            </a:pPr>
            <a:r>
              <a:rPr lang="es-GT" i="1" dirty="0"/>
              <a:t>	E</a:t>
            </a:r>
            <a:r>
              <a:rPr lang="es-GT" dirty="0"/>
              <a:t>→ </a:t>
            </a:r>
            <a:r>
              <a:rPr lang="es-GT" i="1" dirty="0"/>
              <a:t>b</a:t>
            </a:r>
            <a:endParaRPr lang="es-GT" i="1" dirty="0">
              <a:highlight>
                <a:srgbClr val="FFFF00"/>
              </a:highlight>
            </a:endParaRPr>
          </a:p>
          <a:p>
            <a:pPr marL="0" indent="0">
              <a:buNone/>
            </a:pPr>
            <a:r>
              <a:rPr lang="es-GT" i="1" dirty="0"/>
              <a:t>Solución</a:t>
            </a:r>
          </a:p>
          <a:p>
            <a:pPr marL="0" indent="0">
              <a:buNone/>
            </a:pPr>
            <a:r>
              <a:rPr lang="pt-BR" i="1" dirty="0"/>
              <a:t>	S </a:t>
            </a:r>
            <a:r>
              <a:rPr lang="pt-BR" dirty="0"/>
              <a:t>→ </a:t>
            </a:r>
            <a:r>
              <a:rPr lang="pt-BR" i="1" dirty="0"/>
              <a:t>i E t S S’  </a:t>
            </a:r>
          </a:p>
          <a:p>
            <a:pPr marL="0" indent="0">
              <a:buNone/>
            </a:pPr>
            <a:r>
              <a:rPr lang="pt-BR" i="1" dirty="0"/>
              <a:t>		</a:t>
            </a:r>
            <a:r>
              <a:rPr lang="pt-BR" dirty="0"/>
              <a:t>| </a:t>
            </a:r>
            <a:r>
              <a:rPr lang="pt-BR" i="1" dirty="0"/>
              <a:t>a</a:t>
            </a:r>
          </a:p>
          <a:p>
            <a:pPr marL="0" indent="0">
              <a:buNone/>
            </a:pPr>
            <a:r>
              <a:rPr lang="es-GT" i="1" dirty="0"/>
              <a:t>	S’  </a:t>
            </a:r>
            <a:r>
              <a:rPr lang="es-GT" dirty="0"/>
              <a:t>→ </a:t>
            </a:r>
            <a:r>
              <a:rPr lang="es-GT" i="1" dirty="0"/>
              <a:t>e S </a:t>
            </a:r>
          </a:p>
          <a:p>
            <a:pPr marL="0" indent="0">
              <a:buNone/>
            </a:pPr>
            <a:r>
              <a:rPr lang="es-GT" i="1" dirty="0"/>
              <a:t>		</a:t>
            </a:r>
            <a:r>
              <a:rPr lang="es-GT" dirty="0"/>
              <a:t>|</a:t>
            </a:r>
            <a:r>
              <a:rPr lang="el-GR" dirty="0"/>
              <a:t> ε</a:t>
            </a:r>
            <a:endParaRPr lang="es-GT" dirty="0"/>
          </a:p>
          <a:p>
            <a:pPr marL="0" indent="0">
              <a:buNone/>
            </a:pPr>
            <a:r>
              <a:rPr lang="es-GT" i="1" dirty="0"/>
              <a:t>	E</a:t>
            </a:r>
            <a:r>
              <a:rPr lang="es-GT" dirty="0"/>
              <a:t>→ </a:t>
            </a:r>
            <a:r>
              <a:rPr lang="es-GT" i="1" dirty="0"/>
              <a:t>b</a:t>
            </a:r>
          </a:p>
        </p:txBody>
      </p:sp>
    </p:spTree>
    <p:extLst>
      <p:ext uri="{BB962C8B-B14F-4D97-AF65-F5344CB8AC3E}">
        <p14:creationId xmlns:p14="http://schemas.microsoft.com/office/powerpoint/2010/main" val="2744308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062A44-39F9-4FA6-9A8D-928B7F132923}"/>
              </a:ext>
            </a:extLst>
          </p:cNvPr>
          <p:cNvSpPr>
            <a:spLocks noGrp="1"/>
          </p:cNvSpPr>
          <p:nvPr>
            <p:ph type="title"/>
          </p:nvPr>
        </p:nvSpPr>
        <p:spPr/>
        <p:txBody>
          <a:bodyPr/>
          <a:lstStyle/>
          <a:p>
            <a:r>
              <a:rPr lang="es-GT" dirty="0"/>
              <a:t>Análisis sintáctico descendente</a:t>
            </a:r>
          </a:p>
        </p:txBody>
      </p:sp>
      <p:sp>
        <p:nvSpPr>
          <p:cNvPr id="3" name="Content Placeholder 2">
            <a:extLst>
              <a:ext uri="{FF2B5EF4-FFF2-40B4-BE49-F238E27FC236}">
                <a16:creationId xmlns:a16="http://schemas.microsoft.com/office/drawing/2014/main" xmlns="" id="{D2FC9B26-6829-4C3A-8A1A-9A0CB07F16F2}"/>
              </a:ext>
            </a:extLst>
          </p:cNvPr>
          <p:cNvSpPr>
            <a:spLocks noGrp="1"/>
          </p:cNvSpPr>
          <p:nvPr>
            <p:ph idx="1"/>
          </p:nvPr>
        </p:nvSpPr>
        <p:spPr/>
        <p:txBody>
          <a:bodyPr/>
          <a:lstStyle/>
          <a:p>
            <a:r>
              <a:rPr lang="es-GT" dirty="0"/>
              <a:t>El análisis sintáctico descendente puede verse como el problema de construir un árbol de análisis sintáctico para la cadena de entrada, partiendo desde la raíz y creando los nodos del árbol de análisis sintáctico en </a:t>
            </a:r>
            <a:r>
              <a:rPr lang="es-GT" dirty="0" err="1"/>
              <a:t>preorden</a:t>
            </a:r>
            <a:r>
              <a:rPr lang="es-GT" dirty="0"/>
              <a:t> (profundidad primero). De manera equivalente, podemos considerar el análisis sintáctico descendente como la búsqueda de una derivación por la izquierda para una cadena de entrada.</a:t>
            </a:r>
          </a:p>
          <a:p>
            <a:endParaRPr lang="es-GT" dirty="0"/>
          </a:p>
          <a:p>
            <a:r>
              <a:rPr lang="es-GT" dirty="0"/>
              <a:t>Condiciones de las Gramáticas:</a:t>
            </a:r>
          </a:p>
          <a:p>
            <a:pPr lvl="1"/>
            <a:r>
              <a:rPr lang="es-GT" dirty="0"/>
              <a:t>No Recursiva por la Izquierda (Siempre se debe eliminar la recursividad por la izquierda primero)</a:t>
            </a:r>
          </a:p>
          <a:p>
            <a:pPr lvl="1"/>
            <a:r>
              <a:rPr lang="es-GT" dirty="0"/>
              <a:t>Factorizada por la Izquierda</a:t>
            </a:r>
          </a:p>
        </p:txBody>
      </p:sp>
    </p:spTree>
    <p:extLst>
      <p:ext uri="{BB962C8B-B14F-4D97-AF65-F5344CB8AC3E}">
        <p14:creationId xmlns:p14="http://schemas.microsoft.com/office/powerpoint/2010/main" val="254837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7BE88A-413B-4E1F-8A37-AEC7BF46F179}"/>
              </a:ext>
            </a:extLst>
          </p:cNvPr>
          <p:cNvSpPr>
            <a:spLocks noGrp="1"/>
          </p:cNvSpPr>
          <p:nvPr>
            <p:ph type="title"/>
          </p:nvPr>
        </p:nvSpPr>
        <p:spPr/>
        <p:txBody>
          <a:bodyPr/>
          <a:lstStyle/>
          <a:p>
            <a:r>
              <a:rPr lang="es-GT" dirty="0"/>
              <a:t>Análisis Sintáctico Descendente</a:t>
            </a:r>
          </a:p>
        </p:txBody>
      </p:sp>
      <p:pic>
        <p:nvPicPr>
          <p:cNvPr id="5" name="Picture 4">
            <a:extLst>
              <a:ext uri="{FF2B5EF4-FFF2-40B4-BE49-F238E27FC236}">
                <a16:creationId xmlns:a16="http://schemas.microsoft.com/office/drawing/2014/main" xmlns="" id="{72CB06EE-3555-4F7B-BC86-0A3F44566D27}"/>
              </a:ext>
            </a:extLst>
          </p:cNvPr>
          <p:cNvPicPr>
            <a:picLocks noChangeAspect="1"/>
          </p:cNvPicPr>
          <p:nvPr/>
        </p:nvPicPr>
        <p:blipFill rotWithShape="1">
          <a:blip r:embed="rId2"/>
          <a:srcRect l="33261" t="28137" r="52826" b="55752"/>
          <a:stretch/>
        </p:blipFill>
        <p:spPr>
          <a:xfrm>
            <a:off x="677334" y="2258391"/>
            <a:ext cx="3187307" cy="2075070"/>
          </a:xfrm>
          <a:prstGeom prst="rect">
            <a:avLst/>
          </a:prstGeom>
        </p:spPr>
      </p:pic>
      <p:pic>
        <p:nvPicPr>
          <p:cNvPr id="7" name="Picture 6">
            <a:extLst>
              <a:ext uri="{FF2B5EF4-FFF2-40B4-BE49-F238E27FC236}">
                <a16:creationId xmlns:a16="http://schemas.microsoft.com/office/drawing/2014/main" xmlns="" id="{65A365FD-6653-48E1-8D52-14D7E272183C}"/>
              </a:ext>
            </a:extLst>
          </p:cNvPr>
          <p:cNvPicPr>
            <a:picLocks noChangeAspect="1"/>
          </p:cNvPicPr>
          <p:nvPr/>
        </p:nvPicPr>
        <p:blipFill rotWithShape="1">
          <a:blip r:embed="rId3"/>
          <a:srcRect l="14782" t="16409" r="42308" b="8869"/>
          <a:stretch/>
        </p:blipFill>
        <p:spPr>
          <a:xfrm>
            <a:off x="4991662" y="1126435"/>
            <a:ext cx="5723566" cy="5603675"/>
          </a:xfrm>
          <a:prstGeom prst="rect">
            <a:avLst/>
          </a:prstGeom>
        </p:spPr>
      </p:pic>
    </p:spTree>
    <p:extLst>
      <p:ext uri="{BB962C8B-B14F-4D97-AF65-F5344CB8AC3E}">
        <p14:creationId xmlns:p14="http://schemas.microsoft.com/office/powerpoint/2010/main" val="2360009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p:txBody>
          <a:bodyPr/>
          <a:lstStyle/>
          <a:p>
            <a:r>
              <a:rPr lang="es-GT" dirty="0"/>
              <a:t>Análisis sintáctico de descenso recursivo</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p:txBody>
          <a:bodyPr/>
          <a:lstStyle/>
          <a:p>
            <a:r>
              <a:rPr lang="es-GT" dirty="0"/>
              <a:t>Método exhaustivo o de fuerza bruta: </a:t>
            </a:r>
          </a:p>
          <a:p>
            <a:pPr lvl="1"/>
            <a:r>
              <a:rPr lang="es-GT" dirty="0"/>
              <a:t>Método de ensayo y error: para reconocer una cadena, intenta aplicar (simular) todas las reglas de producción que pueda emplear en su derivación. </a:t>
            </a:r>
          </a:p>
          <a:p>
            <a:endParaRPr lang="es-GT" dirty="0"/>
          </a:p>
          <a:p>
            <a:r>
              <a:rPr lang="es-GT" dirty="0"/>
              <a:t>Método con retroceso: Si la simulación de una regla de producción de A ∈ VN es correcta, el análisis continua. En caso contrario, hay dos posibilidades: </a:t>
            </a:r>
          </a:p>
          <a:p>
            <a:pPr lvl="1"/>
            <a:r>
              <a:rPr lang="es-GT" dirty="0"/>
              <a:t>Retroceso: intenta probar con otra regla de A, si existe, retrocediendo en la cadena de entrada. </a:t>
            </a:r>
          </a:p>
          <a:p>
            <a:pPr lvl="1"/>
            <a:r>
              <a:rPr lang="es-GT" dirty="0"/>
              <a:t>Error: la simulación fracasa si A no posee mas reglas de producción.</a:t>
            </a:r>
          </a:p>
        </p:txBody>
      </p:sp>
    </p:spTree>
    <p:extLst>
      <p:ext uri="{BB962C8B-B14F-4D97-AF65-F5344CB8AC3E}">
        <p14:creationId xmlns:p14="http://schemas.microsoft.com/office/powerpoint/2010/main" val="174863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58AF9-4538-423B-97A2-DC35CE96484A}"/>
              </a:ext>
            </a:extLst>
          </p:cNvPr>
          <p:cNvSpPr>
            <a:spLocks noGrp="1"/>
          </p:cNvSpPr>
          <p:nvPr>
            <p:ph type="title"/>
          </p:nvPr>
        </p:nvSpPr>
        <p:spPr/>
        <p:txBody>
          <a:bodyPr/>
          <a:lstStyle/>
          <a:p>
            <a:r>
              <a:rPr lang="es-GT" dirty="0"/>
              <a:t>Construcción del </a:t>
            </a:r>
            <a:r>
              <a:rPr lang="es-GT" dirty="0" err="1"/>
              <a:t>Arbol</a:t>
            </a:r>
            <a:endParaRPr lang="es-GT" dirty="0"/>
          </a:p>
        </p:txBody>
      </p:sp>
      <p:grpSp>
        <p:nvGrpSpPr>
          <p:cNvPr id="12" name="Group 11">
            <a:extLst>
              <a:ext uri="{FF2B5EF4-FFF2-40B4-BE49-F238E27FC236}">
                <a16:creationId xmlns:a16="http://schemas.microsoft.com/office/drawing/2014/main" xmlns="" id="{ED84CBA7-F890-4B3D-9C08-60D1FE2BAE70}"/>
              </a:ext>
            </a:extLst>
          </p:cNvPr>
          <p:cNvGrpSpPr/>
          <p:nvPr/>
        </p:nvGrpSpPr>
        <p:grpSpPr>
          <a:xfrm>
            <a:off x="967409" y="1789044"/>
            <a:ext cx="2305878" cy="2246244"/>
            <a:chOff x="967409" y="1789044"/>
            <a:chExt cx="2305878" cy="2246244"/>
          </a:xfrm>
        </p:grpSpPr>
        <p:sp>
          <p:nvSpPr>
            <p:cNvPr id="4" name="Oval 3">
              <a:extLst>
                <a:ext uri="{FF2B5EF4-FFF2-40B4-BE49-F238E27FC236}">
                  <a16:creationId xmlns:a16="http://schemas.microsoft.com/office/drawing/2014/main" xmlns="" id="{76CE098C-0AE6-4492-A647-B66F215512F6}"/>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4400" dirty="0">
                <a:solidFill>
                  <a:schemeClr val="tx1"/>
                </a:solidFill>
              </a:endParaRPr>
            </a:p>
          </p:txBody>
        </p:sp>
        <p:sp>
          <p:nvSpPr>
            <p:cNvPr id="5" name="Oval 4">
              <a:extLst>
                <a:ext uri="{FF2B5EF4-FFF2-40B4-BE49-F238E27FC236}">
                  <a16:creationId xmlns:a16="http://schemas.microsoft.com/office/drawing/2014/main" xmlns="" id="{8A9A3A7C-4454-4B97-95BF-6D1D00B40D14}"/>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Oval 5">
              <a:extLst>
                <a:ext uri="{FF2B5EF4-FFF2-40B4-BE49-F238E27FC236}">
                  <a16:creationId xmlns:a16="http://schemas.microsoft.com/office/drawing/2014/main" xmlns="" id="{EF6AAC98-A9D3-4371-B66B-3F848C8AD996}"/>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a:t>
              </a:r>
            </a:p>
          </p:txBody>
        </p:sp>
        <p:sp>
          <p:nvSpPr>
            <p:cNvPr id="7" name="Oval 6">
              <a:extLst>
                <a:ext uri="{FF2B5EF4-FFF2-40B4-BE49-F238E27FC236}">
                  <a16:creationId xmlns:a16="http://schemas.microsoft.com/office/drawing/2014/main" xmlns="" id="{F731D09C-FFDA-4D2A-ADC6-1C860496DB02}"/>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b</a:t>
              </a:r>
            </a:p>
          </p:txBody>
        </p:sp>
        <p:cxnSp>
          <p:nvCxnSpPr>
            <p:cNvPr id="9" name="Straight Connector 8">
              <a:extLst>
                <a:ext uri="{FF2B5EF4-FFF2-40B4-BE49-F238E27FC236}">
                  <a16:creationId xmlns:a16="http://schemas.microsoft.com/office/drawing/2014/main" xmlns="" id="{0CE0FC36-0C7D-4B6F-89F9-0AB01BCF224D}"/>
                </a:ext>
              </a:extLst>
            </p:cNvPr>
            <p:cNvCxnSpPr>
              <a:stCxn id="4" idx="3"/>
              <a:endCxn id="6"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xmlns="" id="{3C5167B4-C566-43C4-971B-E6E1D3C9A765}"/>
                </a:ext>
              </a:extLst>
            </p:cNvPr>
            <p:cNvCxnSpPr>
              <a:stCxn id="4" idx="5"/>
              <a:endCxn id="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xmlns="" id="{82DC9C46-351A-48DB-A6C1-C714DCD2F315}"/>
              </a:ext>
            </a:extLst>
          </p:cNvPr>
          <p:cNvGrpSpPr/>
          <p:nvPr/>
        </p:nvGrpSpPr>
        <p:grpSpPr>
          <a:xfrm>
            <a:off x="3822729" y="1789044"/>
            <a:ext cx="2305878" cy="2246244"/>
            <a:chOff x="967409" y="1789044"/>
            <a:chExt cx="2305878" cy="2246244"/>
          </a:xfrm>
        </p:grpSpPr>
        <p:sp>
          <p:nvSpPr>
            <p:cNvPr id="14" name="Oval 13">
              <a:extLst>
                <a:ext uri="{FF2B5EF4-FFF2-40B4-BE49-F238E27FC236}">
                  <a16:creationId xmlns:a16="http://schemas.microsoft.com/office/drawing/2014/main" xmlns="" id="{80F98333-8AB2-4A67-98E1-D742337A933C}"/>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t>
              </a:r>
            </a:p>
          </p:txBody>
        </p:sp>
        <p:sp>
          <p:nvSpPr>
            <p:cNvPr id="16" name="Oval 15">
              <a:extLst>
                <a:ext uri="{FF2B5EF4-FFF2-40B4-BE49-F238E27FC236}">
                  <a16:creationId xmlns:a16="http://schemas.microsoft.com/office/drawing/2014/main" xmlns="" id="{29596CBC-F32B-4076-863F-D0A72B2305D3}"/>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a:t>
              </a:r>
            </a:p>
          </p:txBody>
        </p:sp>
        <p:sp>
          <p:nvSpPr>
            <p:cNvPr id="17" name="Oval 16">
              <a:extLst>
                <a:ext uri="{FF2B5EF4-FFF2-40B4-BE49-F238E27FC236}">
                  <a16:creationId xmlns:a16="http://schemas.microsoft.com/office/drawing/2014/main" xmlns="" id="{5ADB67C6-BE76-4E38-8320-6E54DED79894}"/>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b</a:t>
              </a:r>
            </a:p>
          </p:txBody>
        </p:sp>
        <p:cxnSp>
          <p:nvCxnSpPr>
            <p:cNvPr id="18" name="Straight Connector 17">
              <a:extLst>
                <a:ext uri="{FF2B5EF4-FFF2-40B4-BE49-F238E27FC236}">
                  <a16:creationId xmlns:a16="http://schemas.microsoft.com/office/drawing/2014/main" xmlns="" id="{CB8EBD5A-E444-4E76-BF65-74C6821D5125}"/>
                </a:ext>
              </a:extLst>
            </p:cNvPr>
            <p:cNvCxnSpPr>
              <a:stCxn id="14" idx="3"/>
              <a:endCxn id="16"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1847A138-41CE-4A5F-81F5-108895453EB0}"/>
                </a:ext>
              </a:extLst>
            </p:cNvPr>
            <p:cNvCxnSpPr>
              <a:stCxn id="14" idx="5"/>
              <a:endCxn id="1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xmlns="" id="{AA2B14EE-7700-4597-9A19-020DDE59035F}"/>
              </a:ext>
            </a:extLst>
          </p:cNvPr>
          <p:cNvGrpSpPr/>
          <p:nvPr/>
        </p:nvGrpSpPr>
        <p:grpSpPr>
          <a:xfrm>
            <a:off x="6787501" y="1722784"/>
            <a:ext cx="1537252" cy="2246244"/>
            <a:chOff x="967409" y="1789044"/>
            <a:chExt cx="1537252" cy="2246244"/>
          </a:xfrm>
        </p:grpSpPr>
        <p:sp>
          <p:nvSpPr>
            <p:cNvPr id="21" name="Oval 20">
              <a:extLst>
                <a:ext uri="{FF2B5EF4-FFF2-40B4-BE49-F238E27FC236}">
                  <a16:creationId xmlns:a16="http://schemas.microsoft.com/office/drawing/2014/main" xmlns="" id="{9E30B729-85D2-4F79-83A8-6400915F0443}"/>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t>
              </a:r>
            </a:p>
          </p:txBody>
        </p:sp>
        <p:sp>
          <p:nvSpPr>
            <p:cNvPr id="23" name="Oval 22">
              <a:extLst>
                <a:ext uri="{FF2B5EF4-FFF2-40B4-BE49-F238E27FC236}">
                  <a16:creationId xmlns:a16="http://schemas.microsoft.com/office/drawing/2014/main" xmlns="" id="{9F158948-7867-4C57-9F2C-C3FDFC9D62C4}"/>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a:t>
              </a:r>
            </a:p>
          </p:txBody>
        </p:sp>
        <p:cxnSp>
          <p:nvCxnSpPr>
            <p:cNvPr id="25" name="Straight Connector 24">
              <a:extLst>
                <a:ext uri="{FF2B5EF4-FFF2-40B4-BE49-F238E27FC236}">
                  <a16:creationId xmlns:a16="http://schemas.microsoft.com/office/drawing/2014/main" xmlns="" id="{950B4428-D1C7-4106-BE2E-821DCEEE85C9}"/>
                </a:ext>
              </a:extLst>
            </p:cNvPr>
            <p:cNvCxnSpPr>
              <a:stCxn id="21" idx="3"/>
              <a:endCxn id="23"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xmlns="" id="{8EDA975C-F71F-4BDE-9306-6B61AEE90820}"/>
              </a:ext>
            </a:extLst>
          </p:cNvPr>
          <p:cNvGrpSpPr/>
          <p:nvPr/>
        </p:nvGrpSpPr>
        <p:grpSpPr>
          <a:xfrm>
            <a:off x="967409" y="4485863"/>
            <a:ext cx="1537252" cy="2246244"/>
            <a:chOff x="967409" y="1789044"/>
            <a:chExt cx="1537252" cy="2246244"/>
          </a:xfrm>
        </p:grpSpPr>
        <p:sp>
          <p:nvSpPr>
            <p:cNvPr id="28" name="Oval 27">
              <a:extLst>
                <a:ext uri="{FF2B5EF4-FFF2-40B4-BE49-F238E27FC236}">
                  <a16:creationId xmlns:a16="http://schemas.microsoft.com/office/drawing/2014/main" xmlns="" id="{1678BD3C-CFCD-451D-A216-183444F81599}"/>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t>
              </a:r>
            </a:p>
          </p:txBody>
        </p:sp>
        <p:sp>
          <p:nvSpPr>
            <p:cNvPr id="29" name="Oval 28">
              <a:extLst>
                <a:ext uri="{FF2B5EF4-FFF2-40B4-BE49-F238E27FC236}">
                  <a16:creationId xmlns:a16="http://schemas.microsoft.com/office/drawing/2014/main" xmlns="" id="{BB03E30E-78D0-4043-BBE4-7920030B9A76}"/>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a:t>
              </a:r>
            </a:p>
          </p:txBody>
        </p:sp>
        <p:cxnSp>
          <p:nvCxnSpPr>
            <p:cNvPr id="30" name="Straight Connector 29">
              <a:extLst>
                <a:ext uri="{FF2B5EF4-FFF2-40B4-BE49-F238E27FC236}">
                  <a16:creationId xmlns:a16="http://schemas.microsoft.com/office/drawing/2014/main" xmlns="" id="{4D6336E8-BE96-42D0-9B0B-8E18207D2801}"/>
                </a:ext>
              </a:extLst>
            </p:cNvPr>
            <p:cNvCxnSpPr>
              <a:stCxn id="28" idx="3"/>
              <a:endCxn id="29"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xmlns="" id="{AE046327-00E2-452A-8EB8-106520D41223}"/>
              </a:ext>
            </a:extLst>
          </p:cNvPr>
          <p:cNvGrpSpPr/>
          <p:nvPr/>
        </p:nvGrpSpPr>
        <p:grpSpPr>
          <a:xfrm>
            <a:off x="3958604" y="4485863"/>
            <a:ext cx="1537252" cy="2246244"/>
            <a:chOff x="967409" y="1789044"/>
            <a:chExt cx="1537252" cy="2246244"/>
          </a:xfrm>
        </p:grpSpPr>
        <p:sp>
          <p:nvSpPr>
            <p:cNvPr id="32" name="Oval 31">
              <a:extLst>
                <a:ext uri="{FF2B5EF4-FFF2-40B4-BE49-F238E27FC236}">
                  <a16:creationId xmlns:a16="http://schemas.microsoft.com/office/drawing/2014/main" xmlns="" id="{59B166CE-AD31-4069-B6AF-B0B670D9DD64}"/>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t>
              </a:r>
            </a:p>
          </p:txBody>
        </p:sp>
        <p:sp>
          <p:nvSpPr>
            <p:cNvPr id="33" name="Oval 32">
              <a:extLst>
                <a:ext uri="{FF2B5EF4-FFF2-40B4-BE49-F238E27FC236}">
                  <a16:creationId xmlns:a16="http://schemas.microsoft.com/office/drawing/2014/main" xmlns="" id="{17E317E1-C6A3-4DA7-B27A-2BDF817AB726}"/>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4400" dirty="0">
                  <a:solidFill>
                    <a:schemeClr val="tx1"/>
                  </a:solidFill>
                </a:rPr>
                <a:t>a</a:t>
              </a:r>
            </a:p>
          </p:txBody>
        </p:sp>
        <p:cxnSp>
          <p:nvCxnSpPr>
            <p:cNvPr id="34" name="Straight Connector 33">
              <a:extLst>
                <a:ext uri="{FF2B5EF4-FFF2-40B4-BE49-F238E27FC236}">
                  <a16:creationId xmlns:a16="http://schemas.microsoft.com/office/drawing/2014/main" xmlns="" id="{BF31A7BA-CC0F-418B-AA24-1FFEE437E3D4}"/>
                </a:ext>
              </a:extLst>
            </p:cNvPr>
            <p:cNvCxnSpPr>
              <a:stCxn id="32" idx="3"/>
              <a:endCxn id="33"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61099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p:txBody>
          <a:bodyPr/>
          <a:lstStyle/>
          <a:p>
            <a:r>
              <a:rPr lang="es-GT" dirty="0"/>
              <a:t>Función Primero</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p:txBody>
          <a:bodyPr>
            <a:normAutofit lnSpcReduction="10000"/>
          </a:bodyPr>
          <a:lstStyle/>
          <a:p>
            <a:r>
              <a:rPr lang="es-GT" dirty="0"/>
              <a:t>Definimos a </a:t>
            </a:r>
            <a:r>
              <a:rPr lang="es-GT" i="1" dirty="0"/>
              <a:t>PRIMERO</a:t>
            </a:r>
            <a:r>
              <a:rPr lang="es-GT" dirty="0"/>
              <a:t>(</a:t>
            </a:r>
            <a:r>
              <a:rPr lang="el-GR" dirty="0"/>
              <a:t>α</a:t>
            </a:r>
            <a:r>
              <a:rPr lang="es-GT" dirty="0"/>
              <a:t>), en donde </a:t>
            </a:r>
            <a:r>
              <a:rPr lang="el-GR" dirty="0"/>
              <a:t>α</a:t>
            </a:r>
            <a:r>
              <a:rPr lang="es-GT" i="1" dirty="0"/>
              <a:t> </a:t>
            </a:r>
            <a:r>
              <a:rPr lang="es-GT" dirty="0"/>
              <a:t>es cualquier cadena de símbolos gramaticales, como el conjunto de terminales que empiezan las cadenas derivadas a partir de </a:t>
            </a:r>
            <a:r>
              <a:rPr lang="el-GR" dirty="0"/>
              <a:t>α</a:t>
            </a:r>
            <a:r>
              <a:rPr lang="es-GT" dirty="0"/>
              <a:t>. </a:t>
            </a:r>
          </a:p>
          <a:p>
            <a:r>
              <a:rPr lang="es-GT" dirty="0"/>
              <a:t>Reglas:</a:t>
            </a:r>
          </a:p>
          <a:p>
            <a:pPr lvl="1"/>
            <a:r>
              <a:rPr lang="es-GT" dirty="0"/>
              <a:t>Si </a:t>
            </a:r>
            <a:r>
              <a:rPr lang="es-GT" i="1" dirty="0"/>
              <a:t>X </a:t>
            </a:r>
            <a:r>
              <a:rPr lang="es-GT" dirty="0"/>
              <a:t>es un terminal, entonces </a:t>
            </a:r>
            <a:r>
              <a:rPr lang="es-GT" sz="1200" dirty="0"/>
              <a:t>PRIMERO</a:t>
            </a:r>
            <a:r>
              <a:rPr lang="es-GT" dirty="0"/>
              <a:t>(</a:t>
            </a:r>
            <a:r>
              <a:rPr lang="es-GT" i="1" dirty="0"/>
              <a:t>X</a:t>
            </a:r>
            <a:r>
              <a:rPr lang="es-GT" dirty="0"/>
              <a:t>) = {</a:t>
            </a:r>
            <a:r>
              <a:rPr lang="es-GT" i="1" dirty="0"/>
              <a:t>X</a:t>
            </a:r>
            <a:r>
              <a:rPr lang="es-GT" dirty="0"/>
              <a:t>}.</a:t>
            </a:r>
          </a:p>
          <a:p>
            <a:pPr lvl="1"/>
            <a:r>
              <a:rPr lang="es-GT" dirty="0"/>
              <a:t>Si </a:t>
            </a:r>
            <a:r>
              <a:rPr lang="es-GT" i="1" dirty="0"/>
              <a:t>X </a:t>
            </a:r>
            <a:r>
              <a:rPr lang="es-GT" dirty="0"/>
              <a:t>es un no terminal y </a:t>
            </a:r>
            <a:r>
              <a:rPr lang="es-GT" i="1" dirty="0"/>
              <a:t>X </a:t>
            </a:r>
            <a:r>
              <a:rPr lang="es-GT" dirty="0"/>
              <a:t>→ </a:t>
            </a:r>
            <a:r>
              <a:rPr lang="es-GT" i="1" dirty="0"/>
              <a:t>Y</a:t>
            </a:r>
            <a:r>
              <a:rPr lang="es-GT" sz="600" dirty="0"/>
              <a:t>1</a:t>
            </a:r>
            <a:r>
              <a:rPr lang="es-GT" i="1" dirty="0"/>
              <a:t>Y</a:t>
            </a:r>
            <a:r>
              <a:rPr lang="es-GT" sz="600" dirty="0"/>
              <a:t>2 </a:t>
            </a:r>
            <a:r>
              <a:rPr lang="es-GT" dirty="0"/>
              <a:t>…</a:t>
            </a:r>
            <a:r>
              <a:rPr lang="es-GT" i="1" dirty="0" err="1"/>
              <a:t>Y</a:t>
            </a:r>
            <a:r>
              <a:rPr lang="es-GT" sz="600" i="1" dirty="0" err="1"/>
              <a:t>k</a:t>
            </a:r>
            <a:r>
              <a:rPr lang="es-GT" sz="600" i="1" dirty="0"/>
              <a:t> </a:t>
            </a:r>
            <a:r>
              <a:rPr lang="es-GT" dirty="0"/>
              <a:t>es una producción para cierta </a:t>
            </a:r>
            <a:r>
              <a:rPr lang="es-GT" i="1" dirty="0"/>
              <a:t>k </a:t>
            </a:r>
            <a:r>
              <a:rPr lang="es-GT" dirty="0"/>
              <a:t>􀂦 1, entonces se coloca </a:t>
            </a:r>
            <a:r>
              <a:rPr lang="es-GT" i="1" dirty="0"/>
              <a:t>a </a:t>
            </a:r>
            <a:r>
              <a:rPr lang="es-GT" dirty="0"/>
              <a:t>en </a:t>
            </a:r>
            <a:r>
              <a:rPr lang="es-GT" sz="1400" dirty="0"/>
              <a:t>PRIMERO</a:t>
            </a:r>
            <a:r>
              <a:rPr lang="es-GT" dirty="0"/>
              <a:t>(</a:t>
            </a:r>
            <a:r>
              <a:rPr lang="es-GT" i="1" dirty="0"/>
              <a:t>X</a:t>
            </a:r>
            <a:r>
              <a:rPr lang="es-GT" dirty="0"/>
              <a:t>) si para cierta </a:t>
            </a:r>
            <a:r>
              <a:rPr lang="es-GT" i="1" dirty="0"/>
              <a:t>i</a:t>
            </a:r>
            <a:r>
              <a:rPr lang="es-GT" dirty="0"/>
              <a:t>, </a:t>
            </a:r>
            <a:r>
              <a:rPr lang="es-GT" i="1" dirty="0"/>
              <a:t>a </a:t>
            </a:r>
            <a:r>
              <a:rPr lang="es-GT" dirty="0"/>
              <a:t>está en </a:t>
            </a:r>
            <a:r>
              <a:rPr lang="es-GT" sz="1400" dirty="0"/>
              <a:t>PRIMERO</a:t>
            </a:r>
            <a:r>
              <a:rPr lang="es-GT" dirty="0"/>
              <a:t>(</a:t>
            </a:r>
            <a:r>
              <a:rPr lang="es-GT" i="1" dirty="0"/>
              <a:t>Y</a:t>
            </a:r>
            <a:r>
              <a:rPr lang="es-GT" sz="800" i="1" dirty="0"/>
              <a:t>i</a:t>
            </a:r>
            <a:r>
              <a:rPr lang="es-GT" dirty="0"/>
              <a:t>), y </a:t>
            </a:r>
            <a:r>
              <a:rPr lang="es-GT" i="1" dirty="0"/>
              <a:t> </a:t>
            </a:r>
            <a:r>
              <a:rPr lang="es-GT" dirty="0"/>
              <a:t>está en todas las funciones </a:t>
            </a:r>
            <a:r>
              <a:rPr lang="es-GT" sz="1400" dirty="0"/>
              <a:t>PRIMERO</a:t>
            </a:r>
            <a:r>
              <a:rPr lang="es-GT" dirty="0"/>
              <a:t>(</a:t>
            </a:r>
            <a:r>
              <a:rPr lang="es-GT" i="1" dirty="0"/>
              <a:t>Y</a:t>
            </a:r>
            <a:r>
              <a:rPr lang="es-GT" sz="800" dirty="0"/>
              <a:t>1</a:t>
            </a:r>
            <a:r>
              <a:rPr lang="es-GT" dirty="0"/>
              <a:t>), …, </a:t>
            </a:r>
            <a:r>
              <a:rPr lang="es-GT" sz="1400" dirty="0"/>
              <a:t>PRIMERO</a:t>
            </a:r>
            <a:r>
              <a:rPr lang="es-GT" dirty="0"/>
              <a:t>(</a:t>
            </a:r>
            <a:r>
              <a:rPr lang="es-GT" i="1" dirty="0"/>
              <a:t>Y</a:t>
            </a:r>
            <a:r>
              <a:rPr lang="es-GT" sz="800" i="1" dirty="0"/>
              <a:t>i−</a:t>
            </a:r>
            <a:r>
              <a:rPr lang="es-GT" sz="800" dirty="0"/>
              <a:t>1</a:t>
            </a:r>
            <a:r>
              <a:rPr lang="es-GT" dirty="0"/>
              <a:t>); es decir, </a:t>
            </a:r>
            <a:r>
              <a:rPr lang="es-GT" i="1" dirty="0"/>
              <a:t>Y</a:t>
            </a:r>
            <a:r>
              <a:rPr lang="es-GT" sz="800" dirty="0"/>
              <a:t>1 </a:t>
            </a:r>
            <a:r>
              <a:rPr lang="es-GT" dirty="0"/>
              <a:t>…</a:t>
            </a:r>
            <a:r>
              <a:rPr lang="es-GT" i="1" dirty="0"/>
              <a:t>Y</a:t>
            </a:r>
            <a:r>
              <a:rPr lang="es-GT" sz="800" i="1" dirty="0"/>
              <a:t>i−</a:t>
            </a:r>
            <a:r>
              <a:rPr lang="es-GT" sz="800" dirty="0"/>
              <a:t>1 </a:t>
            </a:r>
            <a:r>
              <a:rPr lang="es-GT" i="1" dirty="0"/>
              <a:t>∗⇒ </a:t>
            </a:r>
            <a:r>
              <a:rPr lang="es-GT" dirty="0"/>
              <a:t>. Si </a:t>
            </a:r>
            <a:r>
              <a:rPr lang="es-GT" i="1" dirty="0"/>
              <a:t> </a:t>
            </a:r>
            <a:r>
              <a:rPr lang="es-GT" dirty="0"/>
              <a:t>está en </a:t>
            </a:r>
            <a:r>
              <a:rPr lang="es-GT" sz="1400" dirty="0"/>
              <a:t>PRIMERO</a:t>
            </a:r>
            <a:r>
              <a:rPr lang="es-GT" dirty="0"/>
              <a:t>(</a:t>
            </a:r>
            <a:r>
              <a:rPr lang="es-GT" i="1" dirty="0"/>
              <a:t>Y </a:t>
            </a:r>
            <a:r>
              <a:rPr lang="es-GT" sz="800" i="1" dirty="0"/>
              <a:t>j </a:t>
            </a:r>
            <a:r>
              <a:rPr lang="es-GT" dirty="0"/>
              <a:t>) para todas las </a:t>
            </a:r>
            <a:r>
              <a:rPr lang="es-GT" i="1" dirty="0"/>
              <a:t>j </a:t>
            </a:r>
            <a:r>
              <a:rPr lang="es-GT" dirty="0"/>
              <a:t>= 1, 2, …, </a:t>
            </a:r>
            <a:r>
              <a:rPr lang="es-GT" i="1" dirty="0"/>
              <a:t>k</a:t>
            </a:r>
            <a:r>
              <a:rPr lang="es-GT" dirty="0"/>
              <a:t>, entonces se agrega </a:t>
            </a:r>
            <a:r>
              <a:rPr lang="es-GT" i="1" dirty="0"/>
              <a:t> </a:t>
            </a:r>
            <a:r>
              <a:rPr lang="es-GT" dirty="0"/>
              <a:t>a </a:t>
            </a:r>
            <a:r>
              <a:rPr lang="es-GT" sz="1400" dirty="0"/>
              <a:t>PRIMERO</a:t>
            </a:r>
            <a:r>
              <a:rPr lang="es-GT" dirty="0"/>
              <a:t>(</a:t>
            </a:r>
            <a:r>
              <a:rPr lang="es-GT" i="1" dirty="0"/>
              <a:t>X</a:t>
            </a:r>
            <a:r>
              <a:rPr lang="es-GT" dirty="0"/>
              <a:t>). Por ejemplo, todo lo que hay en </a:t>
            </a:r>
            <a:r>
              <a:rPr lang="es-GT" sz="1400" dirty="0"/>
              <a:t>PRIMERO</a:t>
            </a:r>
            <a:r>
              <a:rPr lang="es-GT" dirty="0"/>
              <a:t>(</a:t>
            </a:r>
            <a:r>
              <a:rPr lang="es-GT" i="1" dirty="0"/>
              <a:t>Y</a:t>
            </a:r>
            <a:r>
              <a:rPr lang="es-GT" sz="800" dirty="0"/>
              <a:t>1</a:t>
            </a:r>
            <a:r>
              <a:rPr lang="es-GT" dirty="0"/>
              <a:t>) se encuentra sin duda en </a:t>
            </a:r>
            <a:r>
              <a:rPr lang="es-GT" sz="1400" dirty="0"/>
              <a:t>PRIMERO</a:t>
            </a:r>
            <a:r>
              <a:rPr lang="es-GT" dirty="0"/>
              <a:t>(</a:t>
            </a:r>
            <a:r>
              <a:rPr lang="es-GT" i="1" dirty="0"/>
              <a:t>X</a:t>
            </a:r>
            <a:r>
              <a:rPr lang="es-GT" dirty="0"/>
              <a:t>). Si </a:t>
            </a:r>
            <a:r>
              <a:rPr lang="es-GT" i="1" dirty="0"/>
              <a:t>Y</a:t>
            </a:r>
            <a:r>
              <a:rPr lang="es-GT" sz="800" dirty="0"/>
              <a:t>1 </a:t>
            </a:r>
            <a:r>
              <a:rPr lang="es-GT" dirty="0"/>
              <a:t>no deriva a , entonces no agregamos nada más a </a:t>
            </a:r>
            <a:r>
              <a:rPr lang="es-GT" sz="1400" dirty="0"/>
              <a:t>PRIMERO</a:t>
            </a:r>
            <a:r>
              <a:rPr lang="es-GT" dirty="0"/>
              <a:t>(</a:t>
            </a:r>
            <a:r>
              <a:rPr lang="es-GT" i="1" dirty="0"/>
              <a:t>X</a:t>
            </a:r>
            <a:r>
              <a:rPr lang="es-GT" dirty="0"/>
              <a:t>), pero si </a:t>
            </a:r>
            <a:r>
              <a:rPr lang="es-GT" i="1" dirty="0"/>
              <a:t>Y</a:t>
            </a:r>
            <a:r>
              <a:rPr lang="es-GT" sz="800" dirty="0"/>
              <a:t>1 </a:t>
            </a:r>
            <a:r>
              <a:rPr lang="es-GT" i="1" dirty="0"/>
              <a:t>∗⇒ </a:t>
            </a:r>
            <a:r>
              <a:rPr lang="es-GT" dirty="0"/>
              <a:t>, entonces agregamos </a:t>
            </a:r>
            <a:r>
              <a:rPr lang="es-GT" sz="1400" dirty="0"/>
              <a:t>PRIMERO</a:t>
            </a:r>
            <a:r>
              <a:rPr lang="es-GT" dirty="0"/>
              <a:t>(</a:t>
            </a:r>
            <a:r>
              <a:rPr lang="es-GT" i="1" dirty="0"/>
              <a:t>Y</a:t>
            </a:r>
            <a:r>
              <a:rPr lang="es-GT" sz="800" dirty="0"/>
              <a:t>2</a:t>
            </a:r>
            <a:r>
              <a:rPr lang="es-GT" dirty="0"/>
              <a:t>), y así sucesivamente.</a:t>
            </a:r>
          </a:p>
          <a:p>
            <a:pPr lvl="1"/>
            <a:r>
              <a:rPr lang="es-GT" dirty="0"/>
              <a:t>Si </a:t>
            </a:r>
            <a:r>
              <a:rPr lang="es-GT" i="1" dirty="0"/>
              <a:t>X </a:t>
            </a:r>
            <a:r>
              <a:rPr lang="es-GT" dirty="0"/>
              <a:t>→ </a:t>
            </a:r>
            <a:r>
              <a:rPr lang="el-GR" dirty="0"/>
              <a:t>ε</a:t>
            </a:r>
            <a:r>
              <a:rPr lang="es-GT" i="1" dirty="0"/>
              <a:t> </a:t>
            </a:r>
            <a:r>
              <a:rPr lang="es-GT" dirty="0"/>
              <a:t>es una producción, entonces se agrega </a:t>
            </a:r>
            <a:r>
              <a:rPr lang="el-GR" dirty="0"/>
              <a:t>ε</a:t>
            </a:r>
            <a:r>
              <a:rPr lang="es-GT" i="1" dirty="0"/>
              <a:t> </a:t>
            </a:r>
            <a:r>
              <a:rPr lang="es-GT" dirty="0"/>
              <a:t>a </a:t>
            </a:r>
            <a:r>
              <a:rPr lang="es-GT" sz="1200" dirty="0"/>
              <a:t>PRIMERO</a:t>
            </a:r>
            <a:r>
              <a:rPr lang="es-GT" dirty="0"/>
              <a:t>(</a:t>
            </a:r>
            <a:r>
              <a:rPr lang="es-GT" i="1" dirty="0"/>
              <a:t>X</a:t>
            </a:r>
            <a:r>
              <a:rPr lang="es-GT" dirty="0"/>
              <a:t>).</a:t>
            </a:r>
          </a:p>
        </p:txBody>
      </p:sp>
    </p:spTree>
    <p:extLst>
      <p:ext uri="{BB962C8B-B14F-4D97-AF65-F5344CB8AC3E}">
        <p14:creationId xmlns:p14="http://schemas.microsoft.com/office/powerpoint/2010/main" val="2956437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p:txBody>
          <a:bodyPr/>
          <a:lstStyle/>
          <a:p>
            <a:r>
              <a:rPr lang="es-GT" dirty="0"/>
              <a:t>Función Siguiente</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p:txBody>
          <a:bodyPr>
            <a:normAutofit/>
          </a:bodyPr>
          <a:lstStyle/>
          <a:p>
            <a:r>
              <a:rPr lang="es-GT" dirty="0"/>
              <a:t> Definimos a </a:t>
            </a:r>
            <a:r>
              <a:rPr lang="es-GT" i="1" dirty="0"/>
              <a:t>SIGUIENTE</a:t>
            </a:r>
            <a:r>
              <a:rPr lang="es-GT" dirty="0"/>
              <a:t>(</a:t>
            </a:r>
            <a:r>
              <a:rPr lang="es-GT" i="1" dirty="0"/>
              <a:t>A</a:t>
            </a:r>
            <a:r>
              <a:rPr lang="es-GT" dirty="0"/>
              <a:t>), para el no terminal </a:t>
            </a:r>
            <a:r>
              <a:rPr lang="es-GT" i="1" dirty="0"/>
              <a:t>A</a:t>
            </a:r>
            <a:r>
              <a:rPr lang="es-GT" dirty="0"/>
              <a:t>, como el conjunto de terminales </a:t>
            </a:r>
            <a:r>
              <a:rPr lang="es-GT" i="1" dirty="0"/>
              <a:t>a </a:t>
            </a:r>
            <a:r>
              <a:rPr lang="es-GT" dirty="0"/>
              <a:t>que pueden aparecer de inmediato a la derecha de </a:t>
            </a:r>
            <a:r>
              <a:rPr lang="es-GT" i="1" dirty="0"/>
              <a:t>A </a:t>
            </a:r>
            <a:r>
              <a:rPr lang="es-GT" dirty="0"/>
              <a:t>en cierta forma de frase; es decir, el conjunto de terminales </a:t>
            </a:r>
            <a:r>
              <a:rPr lang="es-GT" i="1" dirty="0"/>
              <a:t>A </a:t>
            </a:r>
            <a:r>
              <a:rPr lang="es-GT" dirty="0"/>
              <a:t>de tal forma que exista una derivación de la forma </a:t>
            </a:r>
            <a:r>
              <a:rPr lang="es-GT" i="1" dirty="0"/>
              <a:t>S ∗⇒ </a:t>
            </a:r>
            <a:r>
              <a:rPr lang="el-GR" dirty="0"/>
              <a:t>α</a:t>
            </a:r>
            <a:r>
              <a:rPr lang="es-GT" i="1" dirty="0" err="1"/>
              <a:t>Aa</a:t>
            </a:r>
            <a:r>
              <a:rPr lang="es-GT" i="1" dirty="0"/>
              <a:t>β</a:t>
            </a:r>
            <a:r>
              <a:rPr lang="es-GT" dirty="0"/>
              <a:t>, para algunas </a:t>
            </a:r>
            <a:r>
              <a:rPr lang="es-GT" i="1" dirty="0"/>
              <a:t>α </a:t>
            </a:r>
            <a:r>
              <a:rPr lang="es-GT" dirty="0"/>
              <a:t>y </a:t>
            </a:r>
            <a:r>
              <a:rPr lang="el-GR" i="1" dirty="0"/>
              <a:t>β</a:t>
            </a:r>
            <a:r>
              <a:rPr lang="es-GT" i="1" dirty="0"/>
              <a:t>.</a:t>
            </a:r>
            <a:endParaRPr lang="es-GT" dirty="0"/>
          </a:p>
          <a:p>
            <a:r>
              <a:rPr lang="es-GT" dirty="0"/>
              <a:t>Reglas:</a:t>
            </a:r>
          </a:p>
          <a:p>
            <a:pPr lvl="1"/>
            <a:r>
              <a:rPr lang="es-GT" dirty="0"/>
              <a:t>Colocar $ en </a:t>
            </a:r>
            <a:r>
              <a:rPr lang="es-GT" sz="1200" dirty="0"/>
              <a:t>SIGUIENTE</a:t>
            </a:r>
            <a:r>
              <a:rPr lang="es-GT" dirty="0"/>
              <a:t>(</a:t>
            </a:r>
            <a:r>
              <a:rPr lang="es-GT" i="1" dirty="0"/>
              <a:t>S </a:t>
            </a:r>
            <a:r>
              <a:rPr lang="es-GT" dirty="0"/>
              <a:t>), en donde </a:t>
            </a:r>
            <a:r>
              <a:rPr lang="es-GT" i="1" dirty="0"/>
              <a:t>S </a:t>
            </a:r>
            <a:r>
              <a:rPr lang="es-GT" dirty="0"/>
              <a:t>es el símbolo inicial y $ es el delimitador derecho de la entrada.</a:t>
            </a:r>
          </a:p>
          <a:p>
            <a:pPr lvl="1"/>
            <a:r>
              <a:rPr lang="es-GT" dirty="0"/>
              <a:t>Si hay una producción </a:t>
            </a:r>
            <a:r>
              <a:rPr lang="es-GT" i="1" dirty="0"/>
              <a:t>A </a:t>
            </a:r>
            <a:r>
              <a:rPr lang="es-GT" dirty="0"/>
              <a:t>→ </a:t>
            </a:r>
            <a:r>
              <a:rPr lang="el-GR" dirty="0"/>
              <a:t>α</a:t>
            </a:r>
            <a:r>
              <a:rPr lang="es-GT" i="1" dirty="0"/>
              <a:t>Bβ</a:t>
            </a:r>
            <a:r>
              <a:rPr lang="es-GT" dirty="0"/>
              <a:t>, entonces todo lo que hay en </a:t>
            </a:r>
            <a:r>
              <a:rPr lang="es-GT" sz="1200" dirty="0"/>
              <a:t>PRIMERO</a:t>
            </a:r>
            <a:r>
              <a:rPr lang="es-GT" dirty="0"/>
              <a:t>(</a:t>
            </a:r>
            <a:r>
              <a:rPr lang="es-GT" i="1" dirty="0"/>
              <a:t>β</a:t>
            </a:r>
            <a:r>
              <a:rPr lang="es-GT" dirty="0"/>
              <a:t>) excepto </a:t>
            </a:r>
            <a:r>
              <a:rPr lang="el-GR" dirty="0"/>
              <a:t>ε</a:t>
            </a:r>
            <a:r>
              <a:rPr lang="es-GT" dirty="0"/>
              <a:t> está en </a:t>
            </a:r>
            <a:r>
              <a:rPr lang="es-GT" sz="1400" dirty="0"/>
              <a:t>SIGUIENTE</a:t>
            </a:r>
            <a:r>
              <a:rPr lang="es-GT" dirty="0"/>
              <a:t>(</a:t>
            </a:r>
            <a:r>
              <a:rPr lang="es-GT" i="1" dirty="0"/>
              <a:t>B</a:t>
            </a:r>
            <a:r>
              <a:rPr lang="es-GT" dirty="0"/>
              <a:t>).</a:t>
            </a:r>
          </a:p>
          <a:p>
            <a:pPr lvl="1"/>
            <a:r>
              <a:rPr lang="es-GT" dirty="0"/>
              <a:t>Si hay una producción </a:t>
            </a:r>
            <a:r>
              <a:rPr lang="es-GT" i="1" dirty="0"/>
              <a:t>A </a:t>
            </a:r>
            <a:r>
              <a:rPr lang="es-GT" dirty="0"/>
              <a:t>→ </a:t>
            </a:r>
            <a:r>
              <a:rPr lang="el-GR" dirty="0"/>
              <a:t>α</a:t>
            </a:r>
            <a:r>
              <a:rPr lang="es-GT" i="1" dirty="0"/>
              <a:t>B</a:t>
            </a:r>
            <a:r>
              <a:rPr lang="es-GT" dirty="0"/>
              <a:t>, o una producción </a:t>
            </a:r>
            <a:r>
              <a:rPr lang="es-GT" i="1" dirty="0"/>
              <a:t>A </a:t>
            </a:r>
            <a:r>
              <a:rPr lang="es-GT" dirty="0"/>
              <a:t>→ </a:t>
            </a:r>
            <a:r>
              <a:rPr lang="el-GR" dirty="0"/>
              <a:t>α</a:t>
            </a:r>
            <a:r>
              <a:rPr lang="es-GT" i="1" dirty="0"/>
              <a:t>Bβ</a:t>
            </a:r>
            <a:r>
              <a:rPr lang="es-GT" dirty="0"/>
              <a:t>, en donde </a:t>
            </a:r>
            <a:r>
              <a:rPr lang="es-GT" sz="1200" dirty="0"/>
              <a:t>PRIMERO</a:t>
            </a:r>
            <a:r>
              <a:rPr lang="es-GT" dirty="0"/>
              <a:t>(</a:t>
            </a:r>
            <a:r>
              <a:rPr lang="es-GT" i="1" dirty="0"/>
              <a:t>β</a:t>
            </a:r>
            <a:r>
              <a:rPr lang="es-GT" dirty="0"/>
              <a:t>) contiene a </a:t>
            </a:r>
            <a:r>
              <a:rPr lang="el-GR" dirty="0"/>
              <a:t>ε</a:t>
            </a:r>
            <a:r>
              <a:rPr lang="es-GT" dirty="0"/>
              <a:t>, entonces todo lo que hay en </a:t>
            </a:r>
            <a:r>
              <a:rPr lang="es-GT" sz="1400" dirty="0"/>
              <a:t>SIGUIENTE</a:t>
            </a:r>
            <a:r>
              <a:rPr lang="es-GT" dirty="0"/>
              <a:t>(</a:t>
            </a:r>
            <a:r>
              <a:rPr lang="es-GT" i="1" dirty="0"/>
              <a:t>A</a:t>
            </a:r>
            <a:r>
              <a:rPr lang="es-GT" dirty="0"/>
              <a:t>) está en </a:t>
            </a:r>
            <a:r>
              <a:rPr lang="es-GT" sz="1400" dirty="0"/>
              <a:t>SIGUIENTE</a:t>
            </a:r>
            <a:r>
              <a:rPr lang="es-GT" dirty="0"/>
              <a:t>(</a:t>
            </a:r>
            <a:r>
              <a:rPr lang="es-GT" i="1" dirty="0"/>
              <a:t>B</a:t>
            </a:r>
            <a:r>
              <a:rPr lang="es-GT" dirty="0"/>
              <a:t>).</a:t>
            </a:r>
          </a:p>
        </p:txBody>
      </p:sp>
    </p:spTree>
    <p:extLst>
      <p:ext uri="{BB962C8B-B14F-4D97-AF65-F5344CB8AC3E}">
        <p14:creationId xmlns:p14="http://schemas.microsoft.com/office/powerpoint/2010/main" val="576156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p:txBody>
          <a:bodyPr/>
          <a:lstStyle/>
          <a:p>
            <a:r>
              <a:rPr lang="es-GT" dirty="0"/>
              <a:t>Ejemplo</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a:xfrm>
            <a:off x="3081770" y="1650380"/>
            <a:ext cx="6192232" cy="3880773"/>
          </a:xfrm>
        </p:spPr>
        <p:txBody>
          <a:bodyPr>
            <a:normAutofit/>
          </a:bodyPr>
          <a:lstStyle/>
          <a:p>
            <a:r>
              <a:rPr lang="it-IT" dirty="0"/>
              <a:t>PRIMERO(</a:t>
            </a:r>
            <a:r>
              <a:rPr lang="it-IT" i="1" dirty="0"/>
              <a:t>F</a:t>
            </a:r>
            <a:r>
              <a:rPr lang="it-IT" dirty="0"/>
              <a:t>) = PRIMERO(</a:t>
            </a:r>
            <a:r>
              <a:rPr lang="it-IT" i="1" dirty="0"/>
              <a:t>T</a:t>
            </a:r>
            <a:r>
              <a:rPr lang="it-IT" dirty="0"/>
              <a:t>) = PRIMERO(</a:t>
            </a:r>
            <a:r>
              <a:rPr lang="it-IT" i="1" dirty="0"/>
              <a:t>E</a:t>
            </a:r>
            <a:r>
              <a:rPr lang="it-IT" dirty="0"/>
              <a:t>) = { ( , </a:t>
            </a:r>
            <a:r>
              <a:rPr lang="it-IT" b="1" dirty="0"/>
              <a:t>id </a:t>
            </a:r>
            <a:r>
              <a:rPr lang="it-IT" dirty="0"/>
              <a:t>}</a:t>
            </a:r>
          </a:p>
          <a:p>
            <a:r>
              <a:rPr lang="es-GT" dirty="0"/>
              <a:t>PRIMERO(</a:t>
            </a:r>
            <a:r>
              <a:rPr lang="es-GT" i="1" dirty="0"/>
              <a:t>E’</a:t>
            </a:r>
            <a:r>
              <a:rPr lang="es-GT" dirty="0"/>
              <a:t>) = { + , </a:t>
            </a:r>
            <a:r>
              <a:rPr lang="el-GR" dirty="0"/>
              <a:t>ε</a:t>
            </a:r>
            <a:r>
              <a:rPr lang="es-GT" dirty="0"/>
              <a:t> }</a:t>
            </a:r>
          </a:p>
          <a:p>
            <a:r>
              <a:rPr lang="es-GT" dirty="0"/>
              <a:t>PRIMERO(</a:t>
            </a:r>
            <a:r>
              <a:rPr lang="es-GT" i="1" dirty="0"/>
              <a:t>T’</a:t>
            </a:r>
            <a:r>
              <a:rPr lang="es-GT" dirty="0"/>
              <a:t>) = { </a:t>
            </a:r>
            <a:r>
              <a:rPr lang="es-GT" i="1" dirty="0"/>
              <a:t>∗ </a:t>
            </a:r>
            <a:r>
              <a:rPr lang="es-GT" dirty="0"/>
              <a:t>, </a:t>
            </a:r>
            <a:r>
              <a:rPr lang="el-GR" dirty="0"/>
              <a:t>ε</a:t>
            </a:r>
            <a:r>
              <a:rPr lang="es-GT" dirty="0"/>
              <a:t> }</a:t>
            </a:r>
          </a:p>
          <a:p>
            <a:endParaRPr lang="es-GT" dirty="0"/>
          </a:p>
          <a:p>
            <a:r>
              <a:rPr lang="es-GT" dirty="0"/>
              <a:t>SIGUIENTE(</a:t>
            </a:r>
            <a:r>
              <a:rPr lang="es-GT" i="1" dirty="0"/>
              <a:t>E</a:t>
            </a:r>
            <a:r>
              <a:rPr lang="es-GT" dirty="0"/>
              <a:t>) = SIGUIENTE(</a:t>
            </a:r>
            <a:r>
              <a:rPr lang="es-GT" i="1" dirty="0"/>
              <a:t>E’</a:t>
            </a:r>
            <a:r>
              <a:rPr lang="es-GT" dirty="0"/>
              <a:t>) = {), $}</a:t>
            </a:r>
          </a:p>
          <a:p>
            <a:r>
              <a:rPr lang="es-GT" dirty="0"/>
              <a:t>SIGUIENTE(</a:t>
            </a:r>
            <a:r>
              <a:rPr lang="es-GT" i="1" dirty="0"/>
              <a:t>T</a:t>
            </a:r>
            <a:r>
              <a:rPr lang="es-GT" dirty="0"/>
              <a:t>) = SIGUIENTE(</a:t>
            </a:r>
            <a:r>
              <a:rPr lang="es-GT" i="1" dirty="0"/>
              <a:t>T’</a:t>
            </a:r>
            <a:r>
              <a:rPr lang="es-GT" dirty="0"/>
              <a:t>) = {+, ), $}</a:t>
            </a:r>
          </a:p>
          <a:p>
            <a:r>
              <a:rPr lang="es-GT" dirty="0"/>
              <a:t>SIGUIENTE(</a:t>
            </a:r>
            <a:r>
              <a:rPr lang="es-GT" i="1" dirty="0"/>
              <a:t>F</a:t>
            </a:r>
            <a:r>
              <a:rPr lang="es-GT" dirty="0"/>
              <a:t>) = {+, </a:t>
            </a:r>
            <a:r>
              <a:rPr lang="es-GT" i="1" dirty="0"/>
              <a:t>∗</a:t>
            </a:r>
            <a:r>
              <a:rPr lang="es-GT" dirty="0"/>
              <a:t>, ), $}</a:t>
            </a:r>
          </a:p>
        </p:txBody>
      </p:sp>
      <p:sp>
        <p:nvSpPr>
          <p:cNvPr id="5" name="Content Placeholder 2">
            <a:extLst>
              <a:ext uri="{FF2B5EF4-FFF2-40B4-BE49-F238E27FC236}">
                <a16:creationId xmlns:a16="http://schemas.microsoft.com/office/drawing/2014/main" xmlns="" id="{DD6C687D-34C3-483F-85E7-3F92E0FCB486}"/>
              </a:ext>
            </a:extLst>
          </p:cNvPr>
          <p:cNvSpPr txBox="1">
            <a:spLocks/>
          </p:cNvSpPr>
          <p:nvPr/>
        </p:nvSpPr>
        <p:spPr>
          <a:xfrm>
            <a:off x="677334" y="1630987"/>
            <a:ext cx="242514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i="1" dirty="0"/>
              <a:t>	E </a:t>
            </a:r>
            <a:r>
              <a:rPr lang="es-GT" dirty="0"/>
              <a:t>→ </a:t>
            </a:r>
            <a:r>
              <a:rPr lang="es-GT" i="1" dirty="0"/>
              <a:t>T E’ </a:t>
            </a:r>
          </a:p>
          <a:p>
            <a:pPr marL="0" indent="0">
              <a:buNone/>
            </a:pPr>
            <a:r>
              <a:rPr lang="es-GT" i="1" dirty="0"/>
              <a:t>	E’ </a:t>
            </a:r>
            <a:r>
              <a:rPr lang="es-GT" dirty="0"/>
              <a:t>→ + </a:t>
            </a:r>
            <a:r>
              <a:rPr lang="es-GT" i="1" dirty="0"/>
              <a:t>T E’  </a:t>
            </a:r>
          </a:p>
          <a:p>
            <a:pPr marL="0" indent="0">
              <a:buNone/>
            </a:pPr>
            <a:r>
              <a:rPr lang="es-GT" i="1" dirty="0"/>
              <a:t>		</a:t>
            </a:r>
            <a:r>
              <a:rPr lang="es-GT" dirty="0"/>
              <a:t>| </a:t>
            </a:r>
            <a:r>
              <a:rPr lang="el-GR" dirty="0"/>
              <a:t>ε</a:t>
            </a:r>
            <a:endParaRPr lang="es-GT" i="1" dirty="0"/>
          </a:p>
          <a:p>
            <a:pPr marL="0" indent="0">
              <a:buNone/>
            </a:pPr>
            <a:r>
              <a:rPr lang="es-GT" i="1" dirty="0"/>
              <a:t>	T</a:t>
            </a:r>
            <a:r>
              <a:rPr lang="es-GT" dirty="0"/>
              <a:t>→ </a:t>
            </a:r>
            <a:r>
              <a:rPr lang="es-GT" i="1" dirty="0"/>
              <a:t>F T’</a:t>
            </a:r>
            <a:endParaRPr lang="es-GT" dirty="0"/>
          </a:p>
          <a:p>
            <a:pPr marL="0" indent="0">
              <a:buNone/>
            </a:pPr>
            <a:r>
              <a:rPr lang="es-GT" i="1" dirty="0"/>
              <a:t>	T’  </a:t>
            </a:r>
            <a:r>
              <a:rPr lang="es-GT" dirty="0"/>
              <a:t>→ </a:t>
            </a:r>
            <a:r>
              <a:rPr lang="es-GT" i="1" dirty="0"/>
              <a:t>∗ F T’ </a:t>
            </a:r>
          </a:p>
          <a:p>
            <a:pPr marL="0" indent="0">
              <a:buNone/>
            </a:pPr>
            <a:r>
              <a:rPr lang="es-GT" i="1" dirty="0"/>
              <a:t>		</a:t>
            </a:r>
            <a:r>
              <a:rPr lang="es-GT" dirty="0"/>
              <a:t>| </a:t>
            </a:r>
            <a:r>
              <a:rPr lang="el-GR" dirty="0"/>
              <a:t>ε</a:t>
            </a:r>
            <a:endParaRPr lang="es-GT" i="1" dirty="0"/>
          </a:p>
          <a:p>
            <a:pPr marL="0" indent="0">
              <a:buNone/>
            </a:pPr>
            <a:r>
              <a:rPr lang="es-GT" i="1" dirty="0"/>
              <a:t>	F</a:t>
            </a:r>
            <a:r>
              <a:rPr lang="es-GT" dirty="0"/>
              <a:t>→ ( </a:t>
            </a:r>
            <a:r>
              <a:rPr lang="es-GT" i="1" dirty="0"/>
              <a:t>E </a:t>
            </a:r>
            <a:r>
              <a:rPr lang="es-GT" dirty="0"/>
              <a:t>) </a:t>
            </a:r>
          </a:p>
          <a:p>
            <a:pPr marL="0" indent="0">
              <a:buNone/>
            </a:pPr>
            <a:r>
              <a:rPr lang="es-GT" dirty="0"/>
              <a:t>		| </a:t>
            </a:r>
            <a:r>
              <a:rPr lang="es-GT" b="1" dirty="0"/>
              <a:t>id</a:t>
            </a:r>
            <a:endParaRPr lang="es-GT" dirty="0"/>
          </a:p>
        </p:txBody>
      </p:sp>
    </p:spTree>
    <p:extLst>
      <p:ext uri="{BB962C8B-B14F-4D97-AF65-F5344CB8AC3E}">
        <p14:creationId xmlns:p14="http://schemas.microsoft.com/office/powerpoint/2010/main" val="2131022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677334" y="609600"/>
            <a:ext cx="8596668" cy="834887"/>
          </a:xfrm>
        </p:spPr>
        <p:txBody>
          <a:bodyPr/>
          <a:lstStyle/>
          <a:p>
            <a:r>
              <a:rPr lang="es-GT" dirty="0"/>
              <a:t>Gramáticas LL(1)</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a:xfrm>
            <a:off x="677334" y="1444487"/>
            <a:ext cx="8596668" cy="4596875"/>
          </a:xfrm>
        </p:spPr>
        <p:txBody>
          <a:bodyPr>
            <a:normAutofit/>
          </a:bodyPr>
          <a:lstStyle/>
          <a:p>
            <a:r>
              <a:rPr lang="es-GT" dirty="0"/>
              <a:t>Los analizadores sintácticos predictivos, es decir, los analizadores sintácticos de descenso recursivo que no necesitan retroceso, pueden construirse para una clase de gramáticas llamadas LL(1).</a:t>
            </a:r>
          </a:p>
          <a:p>
            <a:pPr lvl="1"/>
            <a:r>
              <a:rPr lang="es-GT" dirty="0"/>
              <a:t>La primera “L” en LL(1) es para explorar la entrada de izquierda a derecha (por </a:t>
            </a:r>
            <a:r>
              <a:rPr lang="es-GT" dirty="0" err="1"/>
              <a:t>left</a:t>
            </a:r>
            <a:r>
              <a:rPr lang="es-GT" dirty="0"/>
              <a:t> en inglés)</a:t>
            </a:r>
          </a:p>
          <a:p>
            <a:pPr lvl="1"/>
            <a:r>
              <a:rPr lang="es-GT" dirty="0"/>
              <a:t>La segunda “L” para producir una derivación por la izquierda</a:t>
            </a:r>
          </a:p>
          <a:p>
            <a:pPr lvl="1"/>
            <a:r>
              <a:rPr lang="es-GT" dirty="0"/>
              <a:t>El “1” para usar un símbolo de entrada de anticipación en cada paso, para tomar las decisiones de acción del análisis sintáctico.</a:t>
            </a:r>
          </a:p>
          <a:p>
            <a:r>
              <a:rPr lang="es-GT" dirty="0"/>
              <a:t>Gramáticas</a:t>
            </a:r>
          </a:p>
          <a:p>
            <a:pPr lvl="1"/>
            <a:r>
              <a:rPr lang="es-GT" dirty="0"/>
              <a:t>No Recursiva por la Izquierda (Siempre se debe eliminar la recursividad por la izquierda primero)</a:t>
            </a:r>
          </a:p>
          <a:p>
            <a:pPr lvl="1"/>
            <a:r>
              <a:rPr lang="es-GT" dirty="0"/>
              <a:t>Factorizada por la Izquierda</a:t>
            </a:r>
          </a:p>
          <a:p>
            <a:endParaRPr lang="es-GT" dirty="0"/>
          </a:p>
        </p:txBody>
      </p:sp>
    </p:spTree>
    <p:extLst>
      <p:ext uri="{BB962C8B-B14F-4D97-AF65-F5344CB8AC3E}">
        <p14:creationId xmlns:p14="http://schemas.microsoft.com/office/powerpoint/2010/main" val="286620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677334" y="609600"/>
            <a:ext cx="8596668" cy="834887"/>
          </a:xfrm>
        </p:spPr>
        <p:txBody>
          <a:bodyPr>
            <a:normAutofit fontScale="90000"/>
          </a:bodyPr>
          <a:lstStyle/>
          <a:p>
            <a:r>
              <a:rPr lang="es-GT" dirty="0"/>
              <a:t>Análisis sintáctico predictivo no recursivo</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a:xfrm>
            <a:off x="677334" y="1444487"/>
            <a:ext cx="8596668" cy="4596875"/>
          </a:xfrm>
        </p:spPr>
        <p:txBody>
          <a:bodyPr>
            <a:normAutofit/>
          </a:bodyPr>
          <a:lstStyle/>
          <a:p>
            <a:r>
              <a:rPr lang="es-GT" dirty="0"/>
              <a:t>Podemos construir un analizador sintáctico predictivo no recursivo mediante el mantenimiento explícito de una pila, en vez de hacerlo mediante llamadas recursivas implícitas</a:t>
            </a:r>
          </a:p>
          <a:p>
            <a:endParaRPr lang="es-GT" dirty="0"/>
          </a:p>
        </p:txBody>
      </p:sp>
      <p:pic>
        <p:nvPicPr>
          <p:cNvPr id="4" name="Picture 3">
            <a:extLst>
              <a:ext uri="{FF2B5EF4-FFF2-40B4-BE49-F238E27FC236}">
                <a16:creationId xmlns:a16="http://schemas.microsoft.com/office/drawing/2014/main" xmlns="" id="{4DF88BCD-E7CB-480D-B2CF-F3E12DB31AF4}"/>
              </a:ext>
            </a:extLst>
          </p:cNvPr>
          <p:cNvPicPr>
            <a:picLocks noChangeAspect="1"/>
          </p:cNvPicPr>
          <p:nvPr/>
        </p:nvPicPr>
        <p:blipFill rotWithShape="1">
          <a:blip r:embed="rId2"/>
          <a:srcRect l="23153" t="28975" r="42935" b="32938"/>
          <a:stretch/>
        </p:blipFill>
        <p:spPr>
          <a:xfrm>
            <a:off x="3126218" y="2676938"/>
            <a:ext cx="5939564" cy="3750365"/>
          </a:xfrm>
          <a:prstGeom prst="rect">
            <a:avLst/>
          </a:prstGeom>
        </p:spPr>
      </p:pic>
    </p:spTree>
    <p:extLst>
      <p:ext uri="{BB962C8B-B14F-4D97-AF65-F5344CB8AC3E}">
        <p14:creationId xmlns:p14="http://schemas.microsoft.com/office/powerpoint/2010/main" val="1255090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677334" y="609600"/>
            <a:ext cx="8596668" cy="834887"/>
          </a:xfrm>
        </p:spPr>
        <p:txBody>
          <a:bodyPr/>
          <a:lstStyle/>
          <a:p>
            <a:r>
              <a:rPr lang="es-GT" dirty="0"/>
              <a:t>Tabla de Análisis Sintáctico M</a:t>
            </a:r>
          </a:p>
        </p:txBody>
      </p:sp>
      <p:sp>
        <p:nvSpPr>
          <p:cNvPr id="3" name="Content Placeholder 2">
            <a:extLst>
              <a:ext uri="{FF2B5EF4-FFF2-40B4-BE49-F238E27FC236}">
                <a16:creationId xmlns:a16="http://schemas.microsoft.com/office/drawing/2014/main" xmlns="" id="{CCA2B7FD-6913-48B0-B2C0-F06E3BE9B24A}"/>
              </a:ext>
            </a:extLst>
          </p:cNvPr>
          <p:cNvSpPr>
            <a:spLocks noGrp="1"/>
          </p:cNvSpPr>
          <p:nvPr>
            <p:ph idx="1"/>
          </p:nvPr>
        </p:nvSpPr>
        <p:spPr>
          <a:xfrm>
            <a:off x="677334" y="1444487"/>
            <a:ext cx="8596668" cy="4596875"/>
          </a:xfrm>
        </p:spPr>
        <p:txBody>
          <a:bodyPr>
            <a:normAutofit/>
          </a:bodyPr>
          <a:lstStyle/>
          <a:p>
            <a:r>
              <a:rPr lang="es-GT" dirty="0"/>
              <a:t>Eliminar Recursividad y Factorizar por la izquierda (si es posible)</a:t>
            </a:r>
          </a:p>
          <a:p>
            <a:endParaRPr lang="es-GT" dirty="0"/>
          </a:p>
          <a:p>
            <a:r>
              <a:rPr lang="es-GT" dirty="0"/>
              <a:t>Calcular Primero y Siguiente de la Gramática</a:t>
            </a:r>
          </a:p>
          <a:p>
            <a:endParaRPr lang="es-GT" dirty="0"/>
          </a:p>
          <a:p>
            <a:r>
              <a:rPr lang="es-GT" dirty="0"/>
              <a:t>Para cada producción </a:t>
            </a:r>
            <a:r>
              <a:rPr lang="es-GT" i="1" dirty="0"/>
              <a:t>A </a:t>
            </a:r>
            <a:r>
              <a:rPr lang="es-GT" dirty="0"/>
              <a:t>→ </a:t>
            </a:r>
            <a:r>
              <a:rPr lang="es-GT" i="1" dirty="0"/>
              <a:t>α </a:t>
            </a:r>
            <a:r>
              <a:rPr lang="es-GT" dirty="0"/>
              <a:t>de la gramática, hacer lo siguiente:</a:t>
            </a:r>
          </a:p>
          <a:p>
            <a:pPr lvl="1">
              <a:buFont typeface="+mj-lt"/>
              <a:buAutoNum type="arabicPeriod"/>
            </a:pPr>
            <a:r>
              <a:rPr lang="es-GT" dirty="0"/>
              <a:t>Para cada terminal </a:t>
            </a:r>
            <a:r>
              <a:rPr lang="es-GT" i="1" dirty="0"/>
              <a:t>a </a:t>
            </a:r>
            <a:r>
              <a:rPr lang="es-GT" dirty="0"/>
              <a:t>en PRIMERO(</a:t>
            </a:r>
            <a:r>
              <a:rPr lang="es-GT" i="1" dirty="0"/>
              <a:t>A</a:t>
            </a:r>
            <a:r>
              <a:rPr lang="es-GT" dirty="0"/>
              <a:t>), agregar </a:t>
            </a:r>
            <a:r>
              <a:rPr lang="es-GT" i="1" dirty="0"/>
              <a:t>A </a:t>
            </a:r>
            <a:r>
              <a:rPr lang="es-GT" dirty="0"/>
              <a:t>→ </a:t>
            </a:r>
            <a:r>
              <a:rPr lang="el-GR" i="1" dirty="0"/>
              <a:t>α </a:t>
            </a:r>
            <a:r>
              <a:rPr lang="es-GT" dirty="0"/>
              <a:t>a </a:t>
            </a:r>
            <a:r>
              <a:rPr lang="es-GT" i="1" dirty="0"/>
              <a:t>M</a:t>
            </a:r>
            <a:r>
              <a:rPr lang="es-GT" dirty="0"/>
              <a:t>[</a:t>
            </a:r>
            <a:r>
              <a:rPr lang="es-GT" i="1" dirty="0"/>
              <a:t>A</a:t>
            </a:r>
            <a:r>
              <a:rPr lang="es-GT" dirty="0"/>
              <a:t>, </a:t>
            </a:r>
            <a:r>
              <a:rPr lang="es-GT" i="1" dirty="0"/>
              <a:t>a</a:t>
            </a:r>
            <a:r>
              <a:rPr lang="es-GT" dirty="0"/>
              <a:t>].</a:t>
            </a:r>
          </a:p>
          <a:p>
            <a:pPr lvl="1">
              <a:buFont typeface="+mj-lt"/>
              <a:buAutoNum type="arabicPeriod"/>
            </a:pPr>
            <a:r>
              <a:rPr lang="es-GT" dirty="0"/>
              <a:t>Si </a:t>
            </a:r>
            <a:r>
              <a:rPr lang="el-GR" dirty="0"/>
              <a:t>ε</a:t>
            </a:r>
            <a:r>
              <a:rPr lang="es-GT" i="1" dirty="0"/>
              <a:t> </a:t>
            </a:r>
            <a:r>
              <a:rPr lang="es-GT" dirty="0"/>
              <a:t>está en PRIMERO(</a:t>
            </a:r>
            <a:r>
              <a:rPr lang="es-GT" i="1" dirty="0"/>
              <a:t>α</a:t>
            </a:r>
            <a:r>
              <a:rPr lang="es-GT" dirty="0"/>
              <a:t>), entonces para cada terminal </a:t>
            </a:r>
            <a:r>
              <a:rPr lang="es-GT" i="1" dirty="0"/>
              <a:t>b </a:t>
            </a:r>
            <a:r>
              <a:rPr lang="es-GT" dirty="0"/>
              <a:t>en SIGUIENTE(</a:t>
            </a:r>
            <a:r>
              <a:rPr lang="es-GT" i="1" dirty="0"/>
              <a:t>A</a:t>
            </a:r>
            <a:r>
              <a:rPr lang="es-GT" dirty="0"/>
              <a:t>), se agrega </a:t>
            </a:r>
            <a:r>
              <a:rPr lang="es-GT" i="1" dirty="0"/>
              <a:t>A </a:t>
            </a:r>
            <a:r>
              <a:rPr lang="es-GT" dirty="0"/>
              <a:t>→ </a:t>
            </a:r>
            <a:r>
              <a:rPr lang="es-GT" i="1" dirty="0"/>
              <a:t>α </a:t>
            </a:r>
            <a:r>
              <a:rPr lang="es-GT" dirty="0"/>
              <a:t>a </a:t>
            </a:r>
            <a:r>
              <a:rPr lang="es-GT" i="1" dirty="0"/>
              <a:t>M</a:t>
            </a:r>
            <a:r>
              <a:rPr lang="es-GT" dirty="0"/>
              <a:t>[</a:t>
            </a:r>
            <a:r>
              <a:rPr lang="es-GT" i="1" dirty="0"/>
              <a:t>A</a:t>
            </a:r>
            <a:r>
              <a:rPr lang="es-GT" dirty="0"/>
              <a:t>, </a:t>
            </a:r>
            <a:r>
              <a:rPr lang="es-GT" i="1" dirty="0"/>
              <a:t>b</a:t>
            </a:r>
            <a:r>
              <a:rPr lang="es-GT" dirty="0"/>
              <a:t>]. Si </a:t>
            </a:r>
            <a:r>
              <a:rPr lang="el-GR" dirty="0"/>
              <a:t>ε</a:t>
            </a:r>
            <a:r>
              <a:rPr lang="es-GT" i="1" dirty="0"/>
              <a:t> </a:t>
            </a:r>
            <a:r>
              <a:rPr lang="es-GT" dirty="0"/>
              <a:t>está en PRIMERO(</a:t>
            </a:r>
            <a:r>
              <a:rPr lang="es-GT" i="1" dirty="0"/>
              <a:t>α</a:t>
            </a:r>
            <a:r>
              <a:rPr lang="es-GT" dirty="0"/>
              <a:t>) y $ se encuentra en SIGUIENTE(</a:t>
            </a:r>
            <a:r>
              <a:rPr lang="es-GT" i="1" dirty="0"/>
              <a:t>A</a:t>
            </a:r>
            <a:r>
              <a:rPr lang="es-GT" dirty="0"/>
              <a:t>), se agrega </a:t>
            </a:r>
            <a:r>
              <a:rPr lang="es-GT" i="1" dirty="0"/>
              <a:t>A </a:t>
            </a:r>
            <a:r>
              <a:rPr lang="es-GT" dirty="0"/>
              <a:t>→ </a:t>
            </a:r>
            <a:r>
              <a:rPr lang="es-GT" i="1" dirty="0"/>
              <a:t>α </a:t>
            </a:r>
            <a:r>
              <a:rPr lang="es-GT" dirty="0"/>
              <a:t>a </a:t>
            </a:r>
            <a:r>
              <a:rPr lang="es-GT" i="1" dirty="0"/>
              <a:t>M</a:t>
            </a:r>
            <a:r>
              <a:rPr lang="es-GT" dirty="0"/>
              <a:t>[</a:t>
            </a:r>
            <a:r>
              <a:rPr lang="es-GT" i="1" dirty="0"/>
              <a:t>A</a:t>
            </a:r>
            <a:r>
              <a:rPr lang="es-GT" dirty="0"/>
              <a:t>, $] también.</a:t>
            </a:r>
          </a:p>
          <a:p>
            <a:pPr marL="800100" lvl="1" indent="-342900">
              <a:buFont typeface="+mj-lt"/>
              <a:buAutoNum type="arabicPeriod"/>
            </a:pPr>
            <a:r>
              <a:rPr lang="es-GT" dirty="0"/>
              <a:t>El resto de las entradas son marcadas como Error</a:t>
            </a:r>
          </a:p>
        </p:txBody>
      </p:sp>
    </p:spTree>
    <p:extLst>
      <p:ext uri="{BB962C8B-B14F-4D97-AF65-F5344CB8AC3E}">
        <p14:creationId xmlns:p14="http://schemas.microsoft.com/office/powerpoint/2010/main" val="1644194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677334" y="609600"/>
            <a:ext cx="8596668" cy="834887"/>
          </a:xfrm>
        </p:spPr>
        <p:txBody>
          <a:bodyPr>
            <a:normAutofit fontScale="90000"/>
          </a:bodyPr>
          <a:lstStyle/>
          <a:p>
            <a:r>
              <a:rPr lang="es-GT" dirty="0"/>
              <a:t>Ejemplo de Tabla de Análisis Sintáctico M</a:t>
            </a:r>
          </a:p>
        </p:txBody>
      </p:sp>
      <p:sp>
        <p:nvSpPr>
          <p:cNvPr id="6" name="Content Placeholder 2">
            <a:extLst>
              <a:ext uri="{FF2B5EF4-FFF2-40B4-BE49-F238E27FC236}">
                <a16:creationId xmlns:a16="http://schemas.microsoft.com/office/drawing/2014/main" xmlns="" id="{80E8C512-CB00-4A59-BDBD-9A4C82764DB5}"/>
              </a:ext>
            </a:extLst>
          </p:cNvPr>
          <p:cNvSpPr txBox="1">
            <a:spLocks/>
          </p:cNvSpPr>
          <p:nvPr/>
        </p:nvSpPr>
        <p:spPr>
          <a:xfrm>
            <a:off x="816482" y="1292571"/>
            <a:ext cx="1709530" cy="24602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200" i="1" dirty="0"/>
              <a:t>	E </a:t>
            </a:r>
            <a:r>
              <a:rPr lang="es-GT" sz="1200" dirty="0"/>
              <a:t>→ </a:t>
            </a:r>
            <a:r>
              <a:rPr lang="es-GT" sz="1200" i="1" dirty="0"/>
              <a:t>T E’ </a:t>
            </a:r>
          </a:p>
          <a:p>
            <a:pPr marL="0" indent="0">
              <a:buNone/>
            </a:pPr>
            <a:r>
              <a:rPr lang="es-GT" sz="1200" i="1" dirty="0"/>
              <a:t>	E’ </a:t>
            </a:r>
            <a:r>
              <a:rPr lang="es-GT" sz="1200" dirty="0"/>
              <a:t>→ + </a:t>
            </a:r>
            <a:r>
              <a:rPr lang="es-GT" sz="1200" i="1" dirty="0"/>
              <a:t>T E‘</a:t>
            </a:r>
          </a:p>
          <a:p>
            <a:pPr marL="0" indent="0">
              <a:buNone/>
            </a:pPr>
            <a:r>
              <a:rPr lang="es-GT" sz="1200" i="1" dirty="0"/>
              <a:t>		</a:t>
            </a:r>
            <a:r>
              <a:rPr lang="es-GT" sz="1200" dirty="0"/>
              <a:t>| </a:t>
            </a:r>
            <a:r>
              <a:rPr lang="el-GR" sz="1200" dirty="0"/>
              <a:t>ε</a:t>
            </a:r>
            <a:endParaRPr lang="es-GT" sz="1200" i="1" dirty="0"/>
          </a:p>
          <a:p>
            <a:pPr marL="0" indent="0">
              <a:buNone/>
            </a:pPr>
            <a:r>
              <a:rPr lang="es-GT" sz="1200" i="1" dirty="0"/>
              <a:t>	T</a:t>
            </a:r>
            <a:r>
              <a:rPr lang="es-GT" sz="1200" dirty="0"/>
              <a:t>→ </a:t>
            </a:r>
            <a:r>
              <a:rPr lang="es-GT" sz="1200" i="1" dirty="0"/>
              <a:t>F T’ </a:t>
            </a:r>
            <a:endParaRPr lang="es-GT" sz="1200" dirty="0"/>
          </a:p>
          <a:p>
            <a:pPr marL="0" indent="0">
              <a:buNone/>
            </a:pPr>
            <a:r>
              <a:rPr lang="es-GT" sz="1200" i="1" dirty="0"/>
              <a:t>	T’  </a:t>
            </a:r>
            <a:r>
              <a:rPr lang="es-GT" sz="1200" dirty="0"/>
              <a:t>→ </a:t>
            </a:r>
            <a:r>
              <a:rPr lang="es-GT" sz="1200" i="1" dirty="0"/>
              <a:t>∗ F T’ </a:t>
            </a:r>
          </a:p>
          <a:p>
            <a:pPr marL="0" indent="0">
              <a:buNone/>
            </a:pPr>
            <a:r>
              <a:rPr lang="es-GT" sz="1200" i="1" dirty="0"/>
              <a:t>		</a:t>
            </a:r>
            <a:r>
              <a:rPr lang="es-GT" sz="1200" dirty="0"/>
              <a:t>| </a:t>
            </a:r>
            <a:r>
              <a:rPr lang="el-GR" sz="1200" dirty="0"/>
              <a:t>ε</a:t>
            </a:r>
            <a:endParaRPr lang="es-GT" sz="1200" i="1" dirty="0"/>
          </a:p>
          <a:p>
            <a:pPr marL="0" indent="0">
              <a:buNone/>
            </a:pPr>
            <a:r>
              <a:rPr lang="es-GT" sz="1200" i="1" dirty="0"/>
              <a:t>	F</a:t>
            </a:r>
            <a:r>
              <a:rPr lang="es-GT" sz="1200" dirty="0"/>
              <a:t>→ ( </a:t>
            </a:r>
            <a:r>
              <a:rPr lang="es-GT" sz="1200" i="1" dirty="0"/>
              <a:t>E </a:t>
            </a:r>
            <a:r>
              <a:rPr lang="es-GT" sz="1200" dirty="0"/>
              <a:t>) </a:t>
            </a:r>
          </a:p>
          <a:p>
            <a:pPr marL="0" indent="0">
              <a:buNone/>
            </a:pPr>
            <a:r>
              <a:rPr lang="es-GT" sz="1200" dirty="0"/>
              <a:t>		| </a:t>
            </a:r>
            <a:r>
              <a:rPr lang="es-GT" sz="1200" b="1" dirty="0"/>
              <a:t>id</a:t>
            </a:r>
            <a:endParaRPr lang="es-GT" sz="1200" dirty="0"/>
          </a:p>
        </p:txBody>
      </p:sp>
      <p:sp>
        <p:nvSpPr>
          <p:cNvPr id="7" name="Content Placeholder 2">
            <a:extLst>
              <a:ext uri="{FF2B5EF4-FFF2-40B4-BE49-F238E27FC236}">
                <a16:creationId xmlns:a16="http://schemas.microsoft.com/office/drawing/2014/main" xmlns="" id="{7E12D3DA-BE73-4C73-A4FF-A269ED52B229}"/>
              </a:ext>
            </a:extLst>
          </p:cNvPr>
          <p:cNvSpPr>
            <a:spLocks noGrp="1"/>
          </p:cNvSpPr>
          <p:nvPr>
            <p:ph idx="1"/>
          </p:nvPr>
        </p:nvSpPr>
        <p:spPr>
          <a:xfrm>
            <a:off x="2917998" y="1292572"/>
            <a:ext cx="6192232" cy="3880773"/>
          </a:xfrm>
        </p:spPr>
        <p:txBody>
          <a:bodyPr>
            <a:normAutofit/>
          </a:bodyPr>
          <a:lstStyle/>
          <a:p>
            <a:r>
              <a:rPr lang="it-IT" sz="1400" dirty="0"/>
              <a:t>PRIMERO(</a:t>
            </a:r>
            <a:r>
              <a:rPr lang="it-IT" sz="1400" i="1" dirty="0"/>
              <a:t>F</a:t>
            </a:r>
            <a:r>
              <a:rPr lang="it-IT" sz="1400" dirty="0"/>
              <a:t>) = PRIMERO(</a:t>
            </a:r>
            <a:r>
              <a:rPr lang="it-IT" sz="1400" i="1" dirty="0"/>
              <a:t>T</a:t>
            </a:r>
            <a:r>
              <a:rPr lang="it-IT" sz="1400" dirty="0"/>
              <a:t>) = PRIMERO(</a:t>
            </a:r>
            <a:r>
              <a:rPr lang="it-IT" sz="1400" i="1" dirty="0"/>
              <a:t>E</a:t>
            </a:r>
            <a:r>
              <a:rPr lang="it-IT" sz="1400" dirty="0"/>
              <a:t>) = { ( , </a:t>
            </a:r>
            <a:r>
              <a:rPr lang="it-IT" sz="1400" b="1" dirty="0"/>
              <a:t>id </a:t>
            </a:r>
            <a:r>
              <a:rPr lang="it-IT" sz="1400" dirty="0"/>
              <a:t>}</a:t>
            </a:r>
          </a:p>
          <a:p>
            <a:r>
              <a:rPr lang="es-GT" sz="1400" dirty="0"/>
              <a:t>PRIMERO(</a:t>
            </a:r>
            <a:r>
              <a:rPr lang="es-GT" sz="1400" i="1" dirty="0"/>
              <a:t>E’</a:t>
            </a:r>
            <a:r>
              <a:rPr lang="es-GT" sz="1400" dirty="0"/>
              <a:t>) = { + , </a:t>
            </a:r>
            <a:r>
              <a:rPr lang="el-GR" sz="1400" dirty="0"/>
              <a:t>ε</a:t>
            </a:r>
            <a:r>
              <a:rPr lang="es-GT" sz="1400" dirty="0"/>
              <a:t> }</a:t>
            </a:r>
          </a:p>
          <a:p>
            <a:r>
              <a:rPr lang="es-GT" sz="1400" dirty="0"/>
              <a:t>PRIMERO(</a:t>
            </a:r>
            <a:r>
              <a:rPr lang="es-GT" sz="1400" i="1" dirty="0"/>
              <a:t>T</a:t>
            </a:r>
            <a:r>
              <a:rPr lang="es-GT" sz="1400" dirty="0"/>
              <a:t>) = { </a:t>
            </a:r>
            <a:r>
              <a:rPr lang="es-GT" sz="1400" i="1" dirty="0"/>
              <a:t>∗ </a:t>
            </a:r>
            <a:r>
              <a:rPr lang="es-GT" sz="1400" dirty="0"/>
              <a:t>, </a:t>
            </a:r>
            <a:r>
              <a:rPr lang="el-GR" sz="1400" dirty="0"/>
              <a:t>ε</a:t>
            </a:r>
            <a:r>
              <a:rPr lang="es-GT" sz="1400" dirty="0"/>
              <a:t> }</a:t>
            </a:r>
          </a:p>
          <a:p>
            <a:endParaRPr lang="es-GT" sz="1400" dirty="0"/>
          </a:p>
          <a:p>
            <a:r>
              <a:rPr lang="es-GT" sz="1400" dirty="0"/>
              <a:t>SIGUIENTE(</a:t>
            </a:r>
            <a:r>
              <a:rPr lang="es-GT" sz="1400" i="1" dirty="0"/>
              <a:t>E</a:t>
            </a:r>
            <a:r>
              <a:rPr lang="es-GT" sz="1400" dirty="0"/>
              <a:t>) = SIGUIENTE(</a:t>
            </a:r>
            <a:r>
              <a:rPr lang="es-GT" sz="1400" i="1" dirty="0"/>
              <a:t>E’</a:t>
            </a:r>
            <a:r>
              <a:rPr lang="es-GT" sz="1400" dirty="0"/>
              <a:t>) = {), $}</a:t>
            </a:r>
          </a:p>
          <a:p>
            <a:r>
              <a:rPr lang="es-GT" sz="1400" dirty="0"/>
              <a:t>SIGUIENTE(</a:t>
            </a:r>
            <a:r>
              <a:rPr lang="es-GT" sz="1400" i="1" dirty="0"/>
              <a:t>T</a:t>
            </a:r>
            <a:r>
              <a:rPr lang="es-GT" sz="1400" dirty="0"/>
              <a:t>) = SIGUIENTE(</a:t>
            </a:r>
            <a:r>
              <a:rPr lang="es-GT" sz="1400" i="1" dirty="0"/>
              <a:t>T’</a:t>
            </a:r>
            <a:r>
              <a:rPr lang="es-GT" sz="1400" dirty="0"/>
              <a:t>) = {+, ), $}</a:t>
            </a:r>
          </a:p>
          <a:p>
            <a:r>
              <a:rPr lang="es-GT" sz="1400" dirty="0"/>
              <a:t>SIGUIENTE(</a:t>
            </a:r>
            <a:r>
              <a:rPr lang="es-GT" sz="1400" i="1" dirty="0"/>
              <a:t>F</a:t>
            </a:r>
            <a:r>
              <a:rPr lang="es-GT" sz="1400" dirty="0"/>
              <a:t>) = {+, </a:t>
            </a:r>
            <a:r>
              <a:rPr lang="es-GT" sz="1400" i="1" dirty="0"/>
              <a:t>∗</a:t>
            </a:r>
            <a:r>
              <a:rPr lang="es-GT" sz="1400" dirty="0"/>
              <a:t>, ), $}</a:t>
            </a:r>
          </a:p>
        </p:txBody>
      </p:sp>
      <p:pic>
        <p:nvPicPr>
          <p:cNvPr id="9" name="Picture 8">
            <a:extLst>
              <a:ext uri="{FF2B5EF4-FFF2-40B4-BE49-F238E27FC236}">
                <a16:creationId xmlns:a16="http://schemas.microsoft.com/office/drawing/2014/main" xmlns="" id="{E29AB8A4-1BA8-4B37-9AFD-150D6A4511DE}"/>
              </a:ext>
            </a:extLst>
          </p:cNvPr>
          <p:cNvPicPr>
            <a:picLocks noChangeAspect="1"/>
          </p:cNvPicPr>
          <p:nvPr/>
        </p:nvPicPr>
        <p:blipFill rotWithShape="1">
          <a:blip r:embed="rId2"/>
          <a:srcRect l="21860" t="36902" r="20217" b="28105"/>
          <a:stretch/>
        </p:blipFill>
        <p:spPr>
          <a:xfrm>
            <a:off x="1216099" y="3670852"/>
            <a:ext cx="8444735" cy="2868323"/>
          </a:xfrm>
          <a:prstGeom prst="rect">
            <a:avLst/>
          </a:prstGeom>
        </p:spPr>
      </p:pic>
    </p:spTree>
    <p:extLst>
      <p:ext uri="{BB962C8B-B14F-4D97-AF65-F5344CB8AC3E}">
        <p14:creationId xmlns:p14="http://schemas.microsoft.com/office/powerpoint/2010/main" val="2387976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795130" y="145774"/>
            <a:ext cx="8596668" cy="834887"/>
          </a:xfrm>
        </p:spPr>
        <p:txBody>
          <a:bodyPr>
            <a:normAutofit fontScale="90000"/>
          </a:bodyPr>
          <a:lstStyle/>
          <a:p>
            <a:r>
              <a:rPr lang="es-GT" dirty="0"/>
              <a:t>Ejemplo de Tabla de Análisis Sintáctico M</a:t>
            </a:r>
          </a:p>
        </p:txBody>
      </p:sp>
      <p:pic>
        <p:nvPicPr>
          <p:cNvPr id="8" name="Picture 7">
            <a:extLst>
              <a:ext uri="{FF2B5EF4-FFF2-40B4-BE49-F238E27FC236}">
                <a16:creationId xmlns:a16="http://schemas.microsoft.com/office/drawing/2014/main" xmlns="" id="{E8F38CEE-D54D-48A6-BDE2-82B26C2A55A1}"/>
              </a:ext>
            </a:extLst>
          </p:cNvPr>
          <p:cNvPicPr>
            <a:picLocks noChangeAspect="1"/>
          </p:cNvPicPr>
          <p:nvPr/>
        </p:nvPicPr>
        <p:blipFill rotWithShape="1">
          <a:blip r:embed="rId2"/>
          <a:srcRect l="26631" t="25219" r="31413" b="15152"/>
          <a:stretch/>
        </p:blipFill>
        <p:spPr>
          <a:xfrm>
            <a:off x="5478612" y="1310205"/>
            <a:ext cx="6849051" cy="5472689"/>
          </a:xfrm>
          <a:prstGeom prst="rect">
            <a:avLst/>
          </a:prstGeom>
        </p:spPr>
      </p:pic>
      <p:sp>
        <p:nvSpPr>
          <p:cNvPr id="10" name="TextBox 9">
            <a:extLst>
              <a:ext uri="{FF2B5EF4-FFF2-40B4-BE49-F238E27FC236}">
                <a16:creationId xmlns:a16="http://schemas.microsoft.com/office/drawing/2014/main" xmlns="" id="{8A2AE9AC-17DE-44A2-BBFF-6315C77DCAAF}"/>
              </a:ext>
            </a:extLst>
          </p:cNvPr>
          <p:cNvSpPr txBox="1"/>
          <p:nvPr/>
        </p:nvSpPr>
        <p:spPr>
          <a:xfrm>
            <a:off x="795130" y="940873"/>
            <a:ext cx="3564835" cy="369332"/>
          </a:xfrm>
          <a:prstGeom prst="rect">
            <a:avLst/>
          </a:prstGeom>
          <a:noFill/>
        </p:spPr>
        <p:txBody>
          <a:bodyPr wrap="square" rtlCol="0">
            <a:spAutoFit/>
          </a:bodyPr>
          <a:lstStyle/>
          <a:p>
            <a:r>
              <a:rPr lang="es-GT" dirty="0"/>
              <a:t>Cadena de entrada: id + id * id</a:t>
            </a:r>
          </a:p>
        </p:txBody>
      </p:sp>
      <p:pic>
        <p:nvPicPr>
          <p:cNvPr id="6" name="Picture 5">
            <a:extLst>
              <a:ext uri="{FF2B5EF4-FFF2-40B4-BE49-F238E27FC236}">
                <a16:creationId xmlns:a16="http://schemas.microsoft.com/office/drawing/2014/main" xmlns="" id="{0B21AC27-1690-47B1-B4C5-D9B54B96DFEF}"/>
              </a:ext>
            </a:extLst>
          </p:cNvPr>
          <p:cNvPicPr>
            <a:picLocks noChangeAspect="1"/>
          </p:cNvPicPr>
          <p:nvPr/>
        </p:nvPicPr>
        <p:blipFill rotWithShape="1">
          <a:blip r:embed="rId3"/>
          <a:srcRect l="21860" t="36902" r="20217" b="28105"/>
          <a:stretch/>
        </p:blipFill>
        <p:spPr>
          <a:xfrm>
            <a:off x="-425514" y="1923176"/>
            <a:ext cx="6251501" cy="2123373"/>
          </a:xfrm>
          <a:prstGeom prst="rect">
            <a:avLst/>
          </a:prstGeom>
        </p:spPr>
      </p:pic>
    </p:spTree>
    <p:extLst>
      <p:ext uri="{BB962C8B-B14F-4D97-AF65-F5344CB8AC3E}">
        <p14:creationId xmlns:p14="http://schemas.microsoft.com/office/powerpoint/2010/main" val="3851379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565F5F-3E4A-4B55-8B17-504BD405740A}"/>
              </a:ext>
            </a:extLst>
          </p:cNvPr>
          <p:cNvSpPr>
            <a:spLocks noGrp="1"/>
          </p:cNvSpPr>
          <p:nvPr>
            <p:ph type="title"/>
          </p:nvPr>
        </p:nvSpPr>
        <p:spPr>
          <a:xfrm>
            <a:off x="677334" y="609600"/>
            <a:ext cx="8596668" cy="834887"/>
          </a:xfrm>
        </p:spPr>
        <p:txBody>
          <a:bodyPr>
            <a:normAutofit fontScale="90000"/>
          </a:bodyPr>
          <a:lstStyle/>
          <a:p>
            <a:r>
              <a:rPr lang="es-GT" dirty="0"/>
              <a:t>Ejemplo de Tabla de Análisis Sintáctico M</a:t>
            </a:r>
          </a:p>
        </p:txBody>
      </p:sp>
      <p:sp>
        <p:nvSpPr>
          <p:cNvPr id="6" name="Content Placeholder 2">
            <a:extLst>
              <a:ext uri="{FF2B5EF4-FFF2-40B4-BE49-F238E27FC236}">
                <a16:creationId xmlns:a16="http://schemas.microsoft.com/office/drawing/2014/main" xmlns="" id="{80E8C512-CB00-4A59-BDBD-9A4C82764DB5}"/>
              </a:ext>
            </a:extLst>
          </p:cNvPr>
          <p:cNvSpPr txBox="1">
            <a:spLocks/>
          </p:cNvSpPr>
          <p:nvPr/>
        </p:nvSpPr>
        <p:spPr>
          <a:xfrm>
            <a:off x="816482" y="1292571"/>
            <a:ext cx="1937744" cy="2452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pt-BR" i="1" dirty="0"/>
              <a:t>S </a:t>
            </a:r>
            <a:r>
              <a:rPr lang="pt-BR" dirty="0"/>
              <a:t>→ </a:t>
            </a:r>
            <a:r>
              <a:rPr lang="pt-BR" i="1" dirty="0"/>
              <a:t>i E t S S’</a:t>
            </a:r>
          </a:p>
          <a:p>
            <a:pPr marL="0" indent="0">
              <a:buNone/>
            </a:pPr>
            <a:r>
              <a:rPr lang="pt-BR" i="1" dirty="0"/>
              <a:t>	</a:t>
            </a:r>
            <a:r>
              <a:rPr lang="pt-BR" dirty="0"/>
              <a:t>| </a:t>
            </a:r>
            <a:r>
              <a:rPr lang="pt-BR" i="1" dirty="0"/>
              <a:t>a</a:t>
            </a:r>
          </a:p>
          <a:p>
            <a:pPr marL="0" indent="0">
              <a:buNone/>
            </a:pPr>
            <a:r>
              <a:rPr lang="es-GT" i="1" dirty="0"/>
              <a:t>S’  </a:t>
            </a:r>
            <a:r>
              <a:rPr lang="es-GT" dirty="0"/>
              <a:t>→ </a:t>
            </a:r>
            <a:r>
              <a:rPr lang="es-GT" i="1" dirty="0"/>
              <a:t>e S </a:t>
            </a:r>
          </a:p>
          <a:p>
            <a:pPr marL="0" indent="0">
              <a:buNone/>
            </a:pPr>
            <a:r>
              <a:rPr lang="es-GT" dirty="0"/>
              <a:t>	| </a:t>
            </a:r>
            <a:r>
              <a:rPr lang="el-GR" dirty="0"/>
              <a:t>ε</a:t>
            </a:r>
            <a:r>
              <a:rPr lang="es-GT" i="1" dirty="0"/>
              <a:t> </a:t>
            </a:r>
          </a:p>
          <a:p>
            <a:pPr marL="0" indent="0">
              <a:buNone/>
            </a:pPr>
            <a:r>
              <a:rPr lang="es-GT" i="1" dirty="0"/>
              <a:t>E</a:t>
            </a:r>
            <a:r>
              <a:rPr lang="es-GT" dirty="0"/>
              <a:t>→ </a:t>
            </a:r>
            <a:r>
              <a:rPr lang="es-GT" i="1" dirty="0"/>
              <a:t>b</a:t>
            </a:r>
          </a:p>
        </p:txBody>
      </p:sp>
      <p:sp>
        <p:nvSpPr>
          <p:cNvPr id="7" name="Content Placeholder 2">
            <a:extLst>
              <a:ext uri="{FF2B5EF4-FFF2-40B4-BE49-F238E27FC236}">
                <a16:creationId xmlns:a16="http://schemas.microsoft.com/office/drawing/2014/main" xmlns="" id="{7E12D3DA-BE73-4C73-A4FF-A269ED52B229}"/>
              </a:ext>
            </a:extLst>
          </p:cNvPr>
          <p:cNvSpPr>
            <a:spLocks noGrp="1"/>
          </p:cNvSpPr>
          <p:nvPr>
            <p:ph idx="1"/>
          </p:nvPr>
        </p:nvSpPr>
        <p:spPr>
          <a:xfrm>
            <a:off x="2917998" y="1292572"/>
            <a:ext cx="6192232" cy="3880773"/>
          </a:xfrm>
        </p:spPr>
        <p:txBody>
          <a:bodyPr>
            <a:normAutofit/>
          </a:bodyPr>
          <a:lstStyle/>
          <a:p>
            <a:r>
              <a:rPr lang="it-IT" sz="1400" dirty="0"/>
              <a:t>PRIMERO(S) = { i , a</a:t>
            </a:r>
            <a:r>
              <a:rPr lang="it-IT" sz="1400" b="1" dirty="0"/>
              <a:t> </a:t>
            </a:r>
            <a:r>
              <a:rPr lang="it-IT" sz="1400" dirty="0"/>
              <a:t>}</a:t>
            </a:r>
          </a:p>
          <a:p>
            <a:r>
              <a:rPr lang="es-GT" sz="1400" dirty="0"/>
              <a:t>PRIMERO(S</a:t>
            </a:r>
            <a:r>
              <a:rPr lang="es-GT" sz="1400" i="1" dirty="0"/>
              <a:t>’</a:t>
            </a:r>
            <a:r>
              <a:rPr lang="es-GT" sz="1400" dirty="0"/>
              <a:t>) = { e , </a:t>
            </a:r>
            <a:r>
              <a:rPr lang="el-GR" sz="1400" dirty="0"/>
              <a:t>ε</a:t>
            </a:r>
            <a:r>
              <a:rPr lang="es-GT" sz="1400" dirty="0"/>
              <a:t> }</a:t>
            </a:r>
          </a:p>
          <a:p>
            <a:r>
              <a:rPr lang="es-GT" sz="1400" dirty="0"/>
              <a:t>PRIMERO(E) = { b }</a:t>
            </a:r>
          </a:p>
          <a:p>
            <a:endParaRPr lang="es-GT" sz="1400" dirty="0"/>
          </a:p>
          <a:p>
            <a:r>
              <a:rPr lang="es-GT" sz="1400" dirty="0"/>
              <a:t>SIGUIENTE(S) = { $, e }</a:t>
            </a:r>
          </a:p>
          <a:p>
            <a:r>
              <a:rPr lang="es-GT" sz="1400" dirty="0"/>
              <a:t>SIGUIENTE(S’) =  {$ , e}</a:t>
            </a:r>
          </a:p>
          <a:p>
            <a:r>
              <a:rPr lang="es-GT" sz="1400" dirty="0"/>
              <a:t>SIGUIENTE(E) = {t}</a:t>
            </a:r>
          </a:p>
        </p:txBody>
      </p:sp>
      <p:pic>
        <p:nvPicPr>
          <p:cNvPr id="3" name="Picture 2">
            <a:extLst>
              <a:ext uri="{FF2B5EF4-FFF2-40B4-BE49-F238E27FC236}">
                <a16:creationId xmlns:a16="http://schemas.microsoft.com/office/drawing/2014/main" xmlns="" id="{4A7AD5A5-DB53-4A1C-ABBA-EA1723C56737}"/>
              </a:ext>
            </a:extLst>
          </p:cNvPr>
          <p:cNvPicPr>
            <a:picLocks noChangeAspect="1"/>
          </p:cNvPicPr>
          <p:nvPr/>
        </p:nvPicPr>
        <p:blipFill rotWithShape="1">
          <a:blip r:embed="rId2"/>
          <a:srcRect l="16631" t="43385" r="23934" b="26558"/>
          <a:stretch/>
        </p:blipFill>
        <p:spPr>
          <a:xfrm>
            <a:off x="1298713" y="3947164"/>
            <a:ext cx="8625466" cy="2452359"/>
          </a:xfrm>
          <a:prstGeom prst="rect">
            <a:avLst/>
          </a:prstGeom>
        </p:spPr>
      </p:pic>
      <p:sp>
        <p:nvSpPr>
          <p:cNvPr id="4" name="Oval 3">
            <a:extLst>
              <a:ext uri="{FF2B5EF4-FFF2-40B4-BE49-F238E27FC236}">
                <a16:creationId xmlns:a16="http://schemas.microsoft.com/office/drawing/2014/main" xmlns="" id="{6A812EEC-D9AD-4D4F-9412-3B19C7CA4465}"/>
              </a:ext>
            </a:extLst>
          </p:cNvPr>
          <p:cNvSpPr/>
          <p:nvPr/>
        </p:nvSpPr>
        <p:spPr>
          <a:xfrm>
            <a:off x="4975668" y="5172858"/>
            <a:ext cx="1166191" cy="84314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5" name="TextBox 4">
            <a:extLst>
              <a:ext uri="{FF2B5EF4-FFF2-40B4-BE49-F238E27FC236}">
                <a16:creationId xmlns:a16="http://schemas.microsoft.com/office/drawing/2014/main" xmlns="" id="{0CA95770-3D00-44A8-BCEC-E50876D03C9B}"/>
              </a:ext>
            </a:extLst>
          </p:cNvPr>
          <p:cNvSpPr txBox="1"/>
          <p:nvPr/>
        </p:nvSpPr>
        <p:spPr>
          <a:xfrm>
            <a:off x="7078804" y="2512932"/>
            <a:ext cx="3019353" cy="646331"/>
          </a:xfrm>
          <a:prstGeom prst="rect">
            <a:avLst/>
          </a:prstGeom>
          <a:noFill/>
        </p:spPr>
        <p:txBody>
          <a:bodyPr wrap="square" rtlCol="0">
            <a:spAutoFit/>
          </a:bodyPr>
          <a:lstStyle/>
          <a:p>
            <a:r>
              <a:rPr lang="es-GT" dirty="0">
                <a:solidFill>
                  <a:srgbClr val="FF0000"/>
                </a:solidFill>
              </a:rPr>
              <a:t>Gramática no es LL(1)</a:t>
            </a:r>
          </a:p>
          <a:p>
            <a:r>
              <a:rPr lang="es-GT" dirty="0">
                <a:solidFill>
                  <a:srgbClr val="FF0000"/>
                </a:solidFill>
              </a:rPr>
              <a:t>Tabla de AS tiene conflictos</a:t>
            </a:r>
          </a:p>
        </p:txBody>
      </p:sp>
      <p:cxnSp>
        <p:nvCxnSpPr>
          <p:cNvPr id="12" name="Straight Arrow Connector 11">
            <a:extLst>
              <a:ext uri="{FF2B5EF4-FFF2-40B4-BE49-F238E27FC236}">
                <a16:creationId xmlns:a16="http://schemas.microsoft.com/office/drawing/2014/main" xmlns="" id="{231CEEDC-7180-4E75-A7B7-7126FBFDC59F}"/>
              </a:ext>
            </a:extLst>
          </p:cNvPr>
          <p:cNvCxnSpPr>
            <a:cxnSpLocks/>
          </p:cNvCxnSpPr>
          <p:nvPr/>
        </p:nvCxnSpPr>
        <p:spPr>
          <a:xfrm flipV="1">
            <a:off x="5611446" y="3206453"/>
            <a:ext cx="2149698" cy="196640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76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Recuperación de errores en el análisis sintáctico predictivo</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a:bodyPr>
          <a:lstStyle/>
          <a:p>
            <a:r>
              <a:rPr lang="es-GT" dirty="0"/>
              <a:t>La recuperación de errores se refiere a la pila de un analizador sintáctico predictivo controlado por una tabla, ya que hace explícitas los terminales y no terminales que el analizador sintáctico espera relacionar con el resto de la entrada; las técnicas también pueden usarse con el análisis sintáctico de descenso recursivo.</a:t>
            </a:r>
          </a:p>
          <a:p>
            <a:r>
              <a:rPr lang="es-GT" dirty="0"/>
              <a:t>Durante el análisis sintáctico predictivo, un error se detecta cuando el terminal en la parte superior de la pila no coincide con el siguiente símbolo de entrada, o cuando el no terminal “A” se encuentra en la parte superior de la pila, “a” es el siguiente símbolo de entrada y M[A, a] es error (es decir, la entrada en la tabla de análisis sintáctico está vacía).</a:t>
            </a:r>
          </a:p>
        </p:txBody>
      </p:sp>
    </p:spTree>
    <p:extLst>
      <p:ext uri="{BB962C8B-B14F-4D97-AF65-F5344CB8AC3E}">
        <p14:creationId xmlns:p14="http://schemas.microsoft.com/office/powerpoint/2010/main" val="176757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A09B7E-252C-46B4-A66A-FD3397322E15}"/>
              </a:ext>
            </a:extLst>
          </p:cNvPr>
          <p:cNvSpPr>
            <a:spLocks noGrp="1"/>
          </p:cNvSpPr>
          <p:nvPr>
            <p:ph type="title"/>
          </p:nvPr>
        </p:nvSpPr>
        <p:spPr/>
        <p:txBody>
          <a:bodyPr/>
          <a:lstStyle/>
          <a:p>
            <a:r>
              <a:rPr lang="es-GT" dirty="0"/>
              <a:t>Funciones calculadas a partir del árbol sintáctico</a:t>
            </a:r>
          </a:p>
        </p:txBody>
      </p:sp>
      <p:sp>
        <p:nvSpPr>
          <p:cNvPr id="3" name="Content Placeholder 2">
            <a:extLst>
              <a:ext uri="{FF2B5EF4-FFF2-40B4-BE49-F238E27FC236}">
                <a16:creationId xmlns:a16="http://schemas.microsoft.com/office/drawing/2014/main" xmlns="" id="{FD7710C5-2624-49BC-B0BD-974BF1F45325}"/>
              </a:ext>
            </a:extLst>
          </p:cNvPr>
          <p:cNvSpPr>
            <a:spLocks noGrp="1"/>
          </p:cNvSpPr>
          <p:nvPr>
            <p:ph idx="1"/>
          </p:nvPr>
        </p:nvSpPr>
        <p:spPr>
          <a:xfrm>
            <a:off x="677334" y="2160589"/>
            <a:ext cx="8596668" cy="4266715"/>
          </a:xfrm>
        </p:spPr>
        <p:txBody>
          <a:bodyPr>
            <a:normAutofit lnSpcReduction="10000"/>
          </a:bodyPr>
          <a:lstStyle/>
          <a:p>
            <a:r>
              <a:rPr lang="es-GT" dirty="0"/>
              <a:t>Anulable</a:t>
            </a:r>
          </a:p>
          <a:p>
            <a:pPr lvl="1"/>
            <a:r>
              <a:rPr lang="es-GT" dirty="0"/>
              <a:t>Toda Hoja no es Anulable</a:t>
            </a:r>
          </a:p>
          <a:p>
            <a:pPr lvl="1"/>
            <a:r>
              <a:rPr lang="es-GT" dirty="0"/>
              <a:t>Unión</a:t>
            </a:r>
          </a:p>
          <a:p>
            <a:pPr lvl="2"/>
            <a:r>
              <a:rPr lang="es-GT" dirty="0"/>
              <a:t>Si nodo a y nodo b son anulables el nodo es anulable</a:t>
            </a:r>
          </a:p>
          <a:p>
            <a:pPr lvl="1"/>
            <a:r>
              <a:rPr lang="es-GT" dirty="0"/>
              <a:t>|</a:t>
            </a:r>
          </a:p>
          <a:p>
            <a:pPr lvl="2"/>
            <a:r>
              <a:rPr lang="es-GT" dirty="0"/>
              <a:t>Si nodo a o nodo b son anulables el nodo es anulable</a:t>
            </a:r>
          </a:p>
          <a:p>
            <a:pPr lvl="1"/>
            <a:r>
              <a:rPr lang="es-GT" dirty="0"/>
              <a:t>*</a:t>
            </a:r>
          </a:p>
          <a:p>
            <a:pPr lvl="2"/>
            <a:r>
              <a:rPr lang="es-GT" dirty="0"/>
              <a:t>Nodo es anulable</a:t>
            </a:r>
          </a:p>
          <a:p>
            <a:pPr lvl="1"/>
            <a:r>
              <a:rPr lang="es-GT" dirty="0"/>
              <a:t>+</a:t>
            </a:r>
          </a:p>
          <a:p>
            <a:pPr lvl="2"/>
            <a:r>
              <a:rPr lang="es-GT" dirty="0"/>
              <a:t>Si nodo a es anulable el nodos es anulable</a:t>
            </a:r>
          </a:p>
          <a:p>
            <a:pPr lvl="1"/>
            <a:r>
              <a:rPr lang="es-GT" dirty="0"/>
              <a:t>?</a:t>
            </a:r>
          </a:p>
          <a:p>
            <a:pPr lvl="2"/>
            <a:r>
              <a:rPr lang="es-GT" dirty="0"/>
              <a:t>Si es anulable</a:t>
            </a:r>
          </a:p>
          <a:p>
            <a:pPr marL="457200" lvl="1" indent="0">
              <a:buNone/>
            </a:pPr>
            <a:endParaRPr lang="es-GT" dirty="0"/>
          </a:p>
          <a:p>
            <a:endParaRPr lang="es-GT" dirty="0"/>
          </a:p>
          <a:p>
            <a:endParaRPr lang="es-GT" dirty="0"/>
          </a:p>
        </p:txBody>
      </p:sp>
    </p:spTree>
    <p:extLst>
      <p:ext uri="{BB962C8B-B14F-4D97-AF65-F5344CB8AC3E}">
        <p14:creationId xmlns:p14="http://schemas.microsoft.com/office/powerpoint/2010/main" val="2804150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Recuperación de errores en el análisis sintáctico predictivo</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a:bodyPr>
          <a:lstStyle/>
          <a:p>
            <a:r>
              <a:rPr lang="es-GT" dirty="0"/>
              <a:t>Modo Pánico</a:t>
            </a:r>
          </a:p>
          <a:p>
            <a:pPr lvl="1"/>
            <a:r>
              <a:rPr lang="es-GT" dirty="0"/>
              <a:t>La recuperación de errores en modo de pánico se basa en la idea de omitir símbolos en la entrada hasta que aparezca un token en un conjunto seleccionado de tokens de sincronización.</a:t>
            </a:r>
          </a:p>
          <a:p>
            <a:pPr lvl="1"/>
            <a:r>
              <a:rPr lang="es-GT" dirty="0"/>
              <a:t>La efectividad depende de la elección del conjunto de sincronización. Los conjuntos deben elegirse de forma que el analizador sintáctico se recupere con rapidez de los errores que tengan una buena probabilidad de ocurrir en la práctica. </a:t>
            </a:r>
          </a:p>
        </p:txBody>
      </p:sp>
    </p:spTree>
    <p:extLst>
      <p:ext uri="{BB962C8B-B14F-4D97-AF65-F5344CB8AC3E}">
        <p14:creationId xmlns:p14="http://schemas.microsoft.com/office/powerpoint/2010/main" val="2833357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Recuperación de errores en el análisis sintáctico predictivo</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fontScale="85000" lnSpcReduction="20000"/>
          </a:bodyPr>
          <a:lstStyle/>
          <a:p>
            <a:r>
              <a:rPr lang="es-GT" dirty="0"/>
              <a:t>Heurísticas:</a:t>
            </a:r>
          </a:p>
          <a:p>
            <a:pPr lvl="1"/>
            <a:r>
              <a:rPr lang="es-GT" dirty="0"/>
              <a:t>Como punto inicial, colocar todos los símbolos que están en SIGUIENTE(A) en el conjunto de sincronización para el no terminal A. Si se omiten los tokens hasta que se vea un elemento de SEGUIMENTO(A) y se saca a “A” de la pila, es probable que el análisis sintáctico pueda continuar.</a:t>
            </a:r>
          </a:p>
          <a:p>
            <a:pPr lvl="1"/>
            <a:r>
              <a:rPr lang="es-GT" dirty="0"/>
              <a:t>No basta con usar SIGUIENTE(A) como el conjunto de sincronización para “A”. Por ejemplo, si los signos de punto y coma terminan las instrucciones, como en C, entonces las palabras reservadas que empiezan las instrucciones no pueden aparecer en el conjunto SIGUIENTE del no terminal que representa a las expresiones. </a:t>
            </a:r>
          </a:p>
          <a:p>
            <a:pPr lvl="2"/>
            <a:r>
              <a:rPr lang="es-GT" dirty="0"/>
              <a:t>Un punto y coma faltante después de una asignación puede, por lo tanto, ocasionar que se omita la palabra reservada que empieza la siguiente instrucción. </a:t>
            </a:r>
          </a:p>
          <a:p>
            <a:pPr lvl="2"/>
            <a:r>
              <a:rPr lang="es-GT" dirty="0"/>
              <a:t>A menudo hay una estructura jerárquica en las construcciones en un lenguaje; por ejemplo, las expresiones aparecen dentro de las instrucciones, las cuales aparecen dentro de bloques, y así sucesivamente. </a:t>
            </a:r>
          </a:p>
          <a:p>
            <a:pPr lvl="2"/>
            <a:r>
              <a:rPr lang="es-GT" dirty="0"/>
              <a:t>Al conjunto de sincronización de una construcción de bajo nivel podemos agregar los símbolos que empiezan las construcciones de un nivel más alto. Por ejemplo, podríamos agregar palabras clave que empiezan las instrucciones a los conjuntos de sincronización para los no terminales que generan las expresiones.</a:t>
            </a:r>
          </a:p>
        </p:txBody>
      </p:sp>
    </p:spTree>
    <p:extLst>
      <p:ext uri="{BB962C8B-B14F-4D97-AF65-F5344CB8AC3E}">
        <p14:creationId xmlns:p14="http://schemas.microsoft.com/office/powerpoint/2010/main" val="3703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Recuperación de errores en el análisis sintáctico predictivo</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lnSpcReduction="10000"/>
          </a:bodyPr>
          <a:lstStyle/>
          <a:p>
            <a:r>
              <a:rPr lang="es-GT" dirty="0"/>
              <a:t>Heurísticas:</a:t>
            </a:r>
          </a:p>
          <a:p>
            <a:pPr lvl="1"/>
            <a:r>
              <a:rPr lang="es-GT" dirty="0"/>
              <a:t>Si se agregan los símbolos en PRIMERO(A) al conjunto de sincronización para el no terminal “A”, entonces puede ser posible continuar con el análisis sintáctico de acuerdo con “A”, si en la entrada aparece un símbolo que se encuentre en PRIMERO(A).</a:t>
            </a:r>
          </a:p>
          <a:p>
            <a:pPr lvl="1"/>
            <a:r>
              <a:rPr lang="es-GT" dirty="0"/>
              <a:t>Si un no terminal puede generar la cadena vacía, entonces la producción que deriva a puede usarse como predeterminada. Al hacer esto se puede posponer cierta detección de errores, pero no se puede provocar la omisión de un error. Este método reduce el número de terminales que hay que considerar durante la recuperación de errores.</a:t>
            </a:r>
          </a:p>
          <a:p>
            <a:pPr lvl="1"/>
            <a:r>
              <a:rPr lang="es-GT" dirty="0"/>
              <a:t>Si un terminal en la parte superior de la pila no se puede relacionar, una idea simple es sacar el terminal, emitir un mensaje que diga que se insertó el terminal, y continuar con el análisis sintáctico. En efecto, este método requiere que el conjunto de sincronización de un token consista de todos los demás tokens.</a:t>
            </a:r>
          </a:p>
        </p:txBody>
      </p:sp>
    </p:spTree>
    <p:extLst>
      <p:ext uri="{BB962C8B-B14F-4D97-AF65-F5344CB8AC3E}">
        <p14:creationId xmlns:p14="http://schemas.microsoft.com/office/powerpoint/2010/main" val="2050970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Recuperación de errores en el análisis sintáctico predictivo</a:t>
            </a:r>
          </a:p>
        </p:txBody>
      </p:sp>
      <p:sp>
        <p:nvSpPr>
          <p:cNvPr id="5" name="Content Placeholder 4">
            <a:extLst>
              <a:ext uri="{FF2B5EF4-FFF2-40B4-BE49-F238E27FC236}">
                <a16:creationId xmlns:a16="http://schemas.microsoft.com/office/drawing/2014/main" xmlns="" id="{CB41E3A0-7AB8-4F9D-A5E7-F50D174563B9}"/>
              </a:ext>
            </a:extLst>
          </p:cNvPr>
          <p:cNvSpPr>
            <a:spLocks noGrp="1"/>
          </p:cNvSpPr>
          <p:nvPr>
            <p:ph idx="1"/>
          </p:nvPr>
        </p:nvSpPr>
        <p:spPr>
          <a:xfrm>
            <a:off x="838200" y="1825625"/>
            <a:ext cx="4620491" cy="4351338"/>
          </a:xfrm>
        </p:spPr>
        <p:txBody>
          <a:bodyPr>
            <a:normAutofit fontScale="92500" lnSpcReduction="10000"/>
          </a:bodyPr>
          <a:lstStyle/>
          <a:p>
            <a:r>
              <a:rPr lang="es-GT" dirty="0"/>
              <a:t>Se agregar el símbolo </a:t>
            </a:r>
            <a:r>
              <a:rPr lang="es-GT" dirty="0" err="1"/>
              <a:t>sinc</a:t>
            </a:r>
            <a:r>
              <a:rPr lang="es-GT" dirty="0"/>
              <a:t> a los siguientes de los no terminales que no tienen una producción </a:t>
            </a:r>
            <a:r>
              <a:rPr lang="el-GR" dirty="0"/>
              <a:t>ε</a:t>
            </a:r>
            <a:r>
              <a:rPr lang="es-GT" dirty="0"/>
              <a:t>.</a:t>
            </a:r>
          </a:p>
          <a:p>
            <a:r>
              <a:rPr lang="es-GT" dirty="0"/>
              <a:t>Si el analizador sintáctico busca la entrada M [A, a] y descubre que está en blanco, entonces se omite el símbolo de entrada a. </a:t>
            </a:r>
          </a:p>
          <a:p>
            <a:r>
              <a:rPr lang="es-GT" dirty="0"/>
              <a:t>Si la entrada es “</a:t>
            </a:r>
            <a:r>
              <a:rPr lang="es-GT" dirty="0" err="1"/>
              <a:t>sinc</a:t>
            </a:r>
            <a:r>
              <a:rPr lang="es-GT" dirty="0"/>
              <a:t>”, entonces se saca el no terminal que está en la parte superior de la pila, en un intento por continuar con el análisis sintáctico. </a:t>
            </a:r>
          </a:p>
          <a:p>
            <a:r>
              <a:rPr lang="es-GT" dirty="0"/>
              <a:t>Si un token en la parte superior de la pila no coincide con el símbolo de entrada, entonces sacamos el token de la pila, como dijimos antes.</a:t>
            </a:r>
          </a:p>
        </p:txBody>
      </p:sp>
      <p:pic>
        <p:nvPicPr>
          <p:cNvPr id="6" name="Picture 5">
            <a:extLst>
              <a:ext uri="{FF2B5EF4-FFF2-40B4-BE49-F238E27FC236}">
                <a16:creationId xmlns:a16="http://schemas.microsoft.com/office/drawing/2014/main" xmlns="" id="{5C4FF946-5576-498B-A222-CE7949E5C2C3}"/>
              </a:ext>
            </a:extLst>
          </p:cNvPr>
          <p:cNvPicPr>
            <a:picLocks noChangeAspect="1"/>
          </p:cNvPicPr>
          <p:nvPr/>
        </p:nvPicPr>
        <p:blipFill>
          <a:blip r:embed="rId2"/>
          <a:stretch>
            <a:fillRect/>
          </a:stretch>
        </p:blipFill>
        <p:spPr>
          <a:xfrm>
            <a:off x="6821706" y="1054631"/>
            <a:ext cx="4128655" cy="1272113"/>
          </a:xfrm>
          <a:prstGeom prst="rect">
            <a:avLst/>
          </a:prstGeom>
        </p:spPr>
      </p:pic>
      <p:pic>
        <p:nvPicPr>
          <p:cNvPr id="7" name="Picture 6">
            <a:extLst>
              <a:ext uri="{FF2B5EF4-FFF2-40B4-BE49-F238E27FC236}">
                <a16:creationId xmlns:a16="http://schemas.microsoft.com/office/drawing/2014/main" xmlns="" id="{569205C4-E714-40BA-811B-A5CAF0399852}"/>
              </a:ext>
            </a:extLst>
          </p:cNvPr>
          <p:cNvPicPr>
            <a:picLocks noChangeAspect="1"/>
          </p:cNvPicPr>
          <p:nvPr/>
        </p:nvPicPr>
        <p:blipFill>
          <a:blip r:embed="rId3"/>
          <a:stretch>
            <a:fillRect/>
          </a:stretch>
        </p:blipFill>
        <p:spPr>
          <a:xfrm>
            <a:off x="6096000" y="2299095"/>
            <a:ext cx="5458691" cy="4558906"/>
          </a:xfrm>
          <a:prstGeom prst="rect">
            <a:avLst/>
          </a:prstGeom>
        </p:spPr>
      </p:pic>
    </p:spTree>
    <p:extLst>
      <p:ext uri="{BB962C8B-B14F-4D97-AF65-F5344CB8AC3E}">
        <p14:creationId xmlns:p14="http://schemas.microsoft.com/office/powerpoint/2010/main" val="2420757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Análisis Sintáctico Ascendente</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a:bodyPr>
          <a:lstStyle/>
          <a:p>
            <a:r>
              <a:rPr lang="es-GT" dirty="0"/>
              <a:t>Un análisis sintáctico ascendente corresponde a la construcción de un árbol de análisis sintáctico para una cadena de entrada que empieza en las hojas (la parte inferior) y avanza hacia la raíz (la parte superior).demás tokens.</a:t>
            </a:r>
          </a:p>
        </p:txBody>
      </p:sp>
      <p:pic>
        <p:nvPicPr>
          <p:cNvPr id="4" name="Picture 3">
            <a:extLst>
              <a:ext uri="{FF2B5EF4-FFF2-40B4-BE49-F238E27FC236}">
                <a16:creationId xmlns:a16="http://schemas.microsoft.com/office/drawing/2014/main" xmlns="" id="{8BF9CB84-0C2C-4DB6-B264-ABE4BE768A43}"/>
              </a:ext>
            </a:extLst>
          </p:cNvPr>
          <p:cNvPicPr>
            <a:picLocks noChangeAspect="1"/>
          </p:cNvPicPr>
          <p:nvPr/>
        </p:nvPicPr>
        <p:blipFill rotWithShape="1">
          <a:blip r:embed="rId2"/>
          <a:srcRect l="14565" t="25835" r="41848" b="46665"/>
          <a:stretch/>
        </p:blipFill>
        <p:spPr>
          <a:xfrm>
            <a:off x="1457738" y="3158439"/>
            <a:ext cx="8127123" cy="2882923"/>
          </a:xfrm>
          <a:prstGeom prst="rect">
            <a:avLst/>
          </a:prstGeom>
        </p:spPr>
      </p:pic>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489000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Reducciones</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p:txBody>
          <a:bodyPr>
            <a:normAutofit/>
          </a:bodyPr>
          <a:lstStyle/>
          <a:p>
            <a:r>
              <a:rPr lang="es-GT" dirty="0"/>
              <a:t>Podemos considerar el análisis sintáctico ascendente como el proceso de “reducir” una cadena </a:t>
            </a:r>
            <a:r>
              <a:rPr lang="es-GT" i="1" dirty="0"/>
              <a:t>w </a:t>
            </a:r>
            <a:r>
              <a:rPr lang="es-GT" dirty="0"/>
              <a:t>al símbolo inicial de la gramática. En cada paso de </a:t>
            </a:r>
            <a:r>
              <a:rPr lang="es-GT" i="1" dirty="0"/>
              <a:t>reducción</a:t>
            </a:r>
            <a:r>
              <a:rPr lang="es-GT" dirty="0"/>
              <a:t>, se sustituye una </a:t>
            </a:r>
            <a:r>
              <a:rPr lang="es-GT" dirty="0" err="1"/>
              <a:t>subcadena</a:t>
            </a:r>
            <a:r>
              <a:rPr lang="es-GT" dirty="0"/>
              <a:t> específica que coincide con el cuerpo de una producción por el no terminal que se encuentra en el encabezado de esa producción. Las decisiones clave durante el análisis sintáctico ascendente son acerca de cuándo reducir y qué producción aplicar, a medida que procede el análisis sintáctico.</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2125727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Poda de Mangos</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488613"/>
            <a:ext cx="8596668" cy="3880773"/>
          </a:xfrm>
        </p:spPr>
        <p:txBody>
          <a:bodyPr>
            <a:normAutofit/>
          </a:bodyPr>
          <a:lstStyle/>
          <a:p>
            <a:r>
              <a:rPr lang="es-GT" dirty="0"/>
              <a:t>Durante una exploración de izquierda a derecha de la entrada, el análisis sintáctico ascendente construye una derivación por la derecha en forma inversa. De manera informal, un “mango” es una </a:t>
            </a:r>
            <a:r>
              <a:rPr lang="es-GT" dirty="0" err="1"/>
              <a:t>subcadena</a:t>
            </a:r>
            <a:r>
              <a:rPr lang="es-GT" dirty="0"/>
              <a:t> que coincide con el cuerpo de una producción, y cuya reducción representa un paso a lo largo del inverso de una derivación por la derecha.</a:t>
            </a:r>
          </a:p>
          <a:p>
            <a:r>
              <a:rPr lang="es-GT" dirty="0"/>
              <a:t>Puede obtenerse una derivación por la derecha en forma inversa mediante la “poda de mangos”.</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4" name="Picture 3">
            <a:extLst>
              <a:ext uri="{FF2B5EF4-FFF2-40B4-BE49-F238E27FC236}">
                <a16:creationId xmlns:a16="http://schemas.microsoft.com/office/drawing/2014/main" xmlns="" id="{CD89D17D-0490-402B-8C2C-CDB58ACE5365}"/>
              </a:ext>
            </a:extLst>
          </p:cNvPr>
          <p:cNvPicPr>
            <a:picLocks noChangeAspect="1"/>
          </p:cNvPicPr>
          <p:nvPr/>
        </p:nvPicPr>
        <p:blipFill rotWithShape="1">
          <a:blip r:embed="rId2"/>
          <a:srcRect l="19891" t="47728" r="38696" b="33003"/>
          <a:stretch/>
        </p:blipFill>
        <p:spPr>
          <a:xfrm>
            <a:off x="1339182" y="3861286"/>
            <a:ext cx="7934820" cy="2075688"/>
          </a:xfrm>
          <a:prstGeom prst="rect">
            <a:avLst/>
          </a:prstGeom>
        </p:spPr>
      </p:pic>
    </p:spTree>
    <p:extLst>
      <p:ext uri="{BB962C8B-B14F-4D97-AF65-F5344CB8AC3E}">
        <p14:creationId xmlns:p14="http://schemas.microsoft.com/office/powerpoint/2010/main" val="3744904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Análisis sintáctico de desplazamiento-reducción</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3880773"/>
          </a:xfrm>
        </p:spPr>
        <p:txBody>
          <a:bodyPr>
            <a:normAutofit/>
          </a:bodyPr>
          <a:lstStyle/>
          <a:p>
            <a:r>
              <a:rPr lang="es-GT" dirty="0"/>
              <a:t>El análisis sintáctico de desplazamiento-reducción es una forma de análisis sintáctico ascendente, en la cual una pila contiene símbolos gramaticales y un búfer de entrada contiene el resto de la cadena que se va a analizar. Como veremos, el mango siempre aparece en la parte superior de la pila, justo antes de identificarla como el mango.</a:t>
            </a:r>
          </a:p>
          <a:p>
            <a:r>
              <a:rPr lang="es-GT" dirty="0"/>
              <a:t>Utilizamos el $ para marcar la parte inferior de la pila y también el extremo derecho de la entrada. Por convención, al hablar sobre el análisis sintáctico ascendente, mostramos la parte superior de la pila a la derecha, en vez de a la izquierda como hicimos para el análisis sintáctico descendente.</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4" name="Picture 3">
            <a:extLst>
              <a:ext uri="{FF2B5EF4-FFF2-40B4-BE49-F238E27FC236}">
                <a16:creationId xmlns:a16="http://schemas.microsoft.com/office/drawing/2014/main" xmlns="" id="{12440F70-61EA-4E74-873B-CF7724153776}"/>
              </a:ext>
            </a:extLst>
          </p:cNvPr>
          <p:cNvPicPr>
            <a:picLocks noChangeAspect="1"/>
          </p:cNvPicPr>
          <p:nvPr/>
        </p:nvPicPr>
        <p:blipFill rotWithShape="1">
          <a:blip r:embed="rId2"/>
          <a:srcRect l="26630" t="40962" r="45217" b="24625"/>
          <a:stretch/>
        </p:blipFill>
        <p:spPr>
          <a:xfrm>
            <a:off x="4379843" y="4499113"/>
            <a:ext cx="3432314" cy="2358887"/>
          </a:xfrm>
          <a:prstGeom prst="rect">
            <a:avLst/>
          </a:prstGeom>
        </p:spPr>
      </p:pic>
    </p:spTree>
    <p:extLst>
      <p:ext uri="{BB962C8B-B14F-4D97-AF65-F5344CB8AC3E}">
        <p14:creationId xmlns:p14="http://schemas.microsoft.com/office/powerpoint/2010/main" val="2385969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Análisis sintáctico de desplazamiento-reducción</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3880773"/>
          </a:xfrm>
        </p:spPr>
        <p:txBody>
          <a:bodyPr>
            <a:normAutofit/>
          </a:bodyPr>
          <a:lstStyle/>
          <a:p>
            <a:r>
              <a:rPr lang="es-GT" dirty="0"/>
              <a:t>Aunque las operaciones primarias son desplazar y reducir, en realidad hay cuatro acciones posibles que puede realizar un analizador sintáctico de desplazamiento-reducción: (1)  desplazar, (2) reducir, (3) aceptar y (4) error.</a:t>
            </a:r>
          </a:p>
          <a:p>
            <a:pPr marL="800100" lvl="1" indent="-342900">
              <a:buFont typeface="+mj-lt"/>
              <a:buAutoNum type="arabicPeriod"/>
            </a:pPr>
            <a:r>
              <a:rPr lang="es-GT" i="1" dirty="0"/>
              <a:t>Desplazar</a:t>
            </a:r>
            <a:r>
              <a:rPr lang="es-GT" dirty="0"/>
              <a:t>. Desplazar el siguiente símbolo de entrada y lo coloca en la parte superior de la pila.</a:t>
            </a:r>
          </a:p>
          <a:p>
            <a:pPr marL="800100" lvl="1" indent="-342900">
              <a:buFont typeface="+mj-lt"/>
              <a:buAutoNum type="arabicPeriod"/>
            </a:pPr>
            <a:r>
              <a:rPr lang="es-GT" i="1" dirty="0"/>
              <a:t>Reducir</a:t>
            </a:r>
            <a:r>
              <a:rPr lang="es-GT" dirty="0"/>
              <a:t>. El extremo derecho de la cadena que se va a reducir debe estar en la parte superior de la pila. Localizar el extremo izquierdo de la cadena dentro de la pila y decidir con qué terminal se va a sustituir la cadena.</a:t>
            </a:r>
          </a:p>
          <a:p>
            <a:pPr marL="800100" lvl="1" indent="-342900">
              <a:buFont typeface="+mj-lt"/>
              <a:buAutoNum type="arabicPeriod"/>
            </a:pPr>
            <a:r>
              <a:rPr lang="es-GT" i="1" dirty="0"/>
              <a:t>Aceptar</a:t>
            </a:r>
            <a:r>
              <a:rPr lang="es-GT" dirty="0"/>
              <a:t>. Anunciar que el análisis sintáctico se completó con éxito.</a:t>
            </a:r>
          </a:p>
          <a:p>
            <a:pPr marL="800100" lvl="1" indent="-342900">
              <a:buFont typeface="+mj-lt"/>
              <a:buAutoNum type="arabicPeriod"/>
            </a:pPr>
            <a:r>
              <a:rPr lang="es-GT" i="1" dirty="0"/>
              <a:t>Error</a:t>
            </a:r>
            <a:r>
              <a:rPr lang="es-GT" dirty="0"/>
              <a:t>. Descubrir un error de sintaxis y llamar a una rutina de recuperación de errores.</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24766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Conflictos durante el análisis sintáctico</a:t>
            </a:r>
            <a:br>
              <a:rPr lang="es-GT" dirty="0"/>
            </a:br>
            <a:r>
              <a:rPr lang="es-GT" dirty="0"/>
              <a:t>de desplazamiento-reducción</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3880773"/>
          </a:xfrm>
        </p:spPr>
        <p:txBody>
          <a:bodyPr>
            <a:normAutofit/>
          </a:bodyPr>
          <a:lstStyle/>
          <a:p>
            <a:r>
              <a:rPr lang="es-GT" dirty="0"/>
              <a:t>Existen gramáticas libres de contexto para las cuales no se puede utilizar el análisis sintáctico de desplazamiento-reducción. Cada analizador sintáctico de desplazamiento-reducción para una gramática de este tipo puede llegar a una configuración en la cual el analizador sintáctico, conociendo el contenido completo de la pila y el siguiente símbolo de entrada, no puede decidir si va a desplazar o a reducir (un </a:t>
            </a:r>
            <a:r>
              <a:rPr lang="es-GT" i="1" dirty="0"/>
              <a:t>conflicto de desplazamiento</a:t>
            </a:r>
            <a:r>
              <a:rPr lang="es-GT" dirty="0"/>
              <a:t>/</a:t>
            </a:r>
            <a:r>
              <a:rPr lang="es-GT" i="1" dirty="0"/>
              <a:t>reducción</a:t>
            </a:r>
            <a:r>
              <a:rPr lang="es-GT" dirty="0"/>
              <a:t>), o no puede decidir qué reducciones realizar (un </a:t>
            </a:r>
            <a:r>
              <a:rPr lang="es-GT" i="1" dirty="0"/>
              <a:t>conflicto de reducción</a:t>
            </a:r>
            <a:r>
              <a:rPr lang="es-GT" dirty="0"/>
              <a:t>/</a:t>
            </a:r>
            <a:r>
              <a:rPr lang="es-GT" i="1" dirty="0"/>
              <a:t>reducción</a:t>
            </a:r>
            <a:r>
              <a:rPr lang="es-GT" dirty="0"/>
              <a:t>).</a:t>
            </a:r>
          </a:p>
          <a:p>
            <a:endParaRPr lang="es-GT" dirty="0"/>
          </a:p>
          <a:p>
            <a:r>
              <a:rPr lang="es-GT" dirty="0"/>
              <a:t>La conclusión es que no son gramáticas LR(k)</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403433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A09B7E-252C-46B4-A66A-FD3397322E15}"/>
              </a:ext>
            </a:extLst>
          </p:cNvPr>
          <p:cNvSpPr>
            <a:spLocks noGrp="1"/>
          </p:cNvSpPr>
          <p:nvPr>
            <p:ph type="title"/>
          </p:nvPr>
        </p:nvSpPr>
        <p:spPr/>
        <p:txBody>
          <a:bodyPr/>
          <a:lstStyle/>
          <a:p>
            <a:r>
              <a:rPr lang="es-GT" dirty="0"/>
              <a:t>Funciones calculadas a partir del árbol sintáctico</a:t>
            </a:r>
          </a:p>
        </p:txBody>
      </p:sp>
      <p:sp>
        <p:nvSpPr>
          <p:cNvPr id="3" name="Content Placeholder 2">
            <a:extLst>
              <a:ext uri="{FF2B5EF4-FFF2-40B4-BE49-F238E27FC236}">
                <a16:creationId xmlns:a16="http://schemas.microsoft.com/office/drawing/2014/main" xmlns="" id="{FD7710C5-2624-49BC-B0BD-974BF1F45325}"/>
              </a:ext>
            </a:extLst>
          </p:cNvPr>
          <p:cNvSpPr>
            <a:spLocks noGrp="1"/>
          </p:cNvSpPr>
          <p:nvPr>
            <p:ph idx="1"/>
          </p:nvPr>
        </p:nvSpPr>
        <p:spPr>
          <a:xfrm>
            <a:off x="677334" y="2160589"/>
            <a:ext cx="9063014" cy="4266715"/>
          </a:xfrm>
        </p:spPr>
        <p:txBody>
          <a:bodyPr>
            <a:normAutofit fontScale="92500" lnSpcReduction="10000"/>
          </a:bodyPr>
          <a:lstStyle/>
          <a:p>
            <a:r>
              <a:rPr lang="es-GT" dirty="0" err="1"/>
              <a:t>PrimeraPos</a:t>
            </a:r>
            <a:r>
              <a:rPr lang="es-GT" dirty="0"/>
              <a:t> (Encontrar el conjunto de Hojas que aparecerán primero en el nodo) </a:t>
            </a:r>
            <a:r>
              <a:rPr lang="es-GT" dirty="0" err="1"/>
              <a:t>First</a:t>
            </a:r>
            <a:endParaRPr lang="es-GT" dirty="0"/>
          </a:p>
          <a:p>
            <a:pPr lvl="1"/>
            <a:r>
              <a:rPr lang="es-GT" dirty="0" err="1"/>
              <a:t>PrimeraPos</a:t>
            </a:r>
            <a:r>
              <a:rPr lang="es-GT" dirty="0"/>
              <a:t> de una Hoja es la misma Hoja</a:t>
            </a:r>
          </a:p>
          <a:p>
            <a:pPr lvl="1"/>
            <a:r>
              <a:rPr lang="es-GT" dirty="0"/>
              <a:t>Unión</a:t>
            </a:r>
          </a:p>
          <a:p>
            <a:pPr lvl="2"/>
            <a:r>
              <a:rPr lang="es-GT" dirty="0"/>
              <a:t>Si nodo a es anulable, entonces </a:t>
            </a:r>
            <a:r>
              <a:rPr lang="es-GT" dirty="0" err="1"/>
              <a:t>PrimeraPos</a:t>
            </a:r>
            <a:r>
              <a:rPr lang="es-GT" dirty="0"/>
              <a:t> = </a:t>
            </a:r>
            <a:r>
              <a:rPr lang="es-GT" dirty="0" err="1"/>
              <a:t>PrimeraPos</a:t>
            </a:r>
            <a:r>
              <a:rPr lang="es-GT" dirty="0"/>
              <a:t> Nodo a +  </a:t>
            </a:r>
            <a:r>
              <a:rPr lang="es-GT" dirty="0" err="1"/>
              <a:t>PrimeraPos</a:t>
            </a:r>
            <a:r>
              <a:rPr lang="es-GT" dirty="0"/>
              <a:t> Nodo b</a:t>
            </a:r>
          </a:p>
          <a:p>
            <a:pPr lvl="2"/>
            <a:r>
              <a:rPr lang="es-GT" dirty="0"/>
              <a:t>Si no es anulable nodo a, entonces </a:t>
            </a:r>
            <a:r>
              <a:rPr lang="es-GT" dirty="0" err="1"/>
              <a:t>PrimeraPos</a:t>
            </a:r>
            <a:r>
              <a:rPr lang="es-GT" dirty="0"/>
              <a:t>= </a:t>
            </a:r>
            <a:r>
              <a:rPr lang="es-GT" dirty="0" err="1"/>
              <a:t>PrimeraPos</a:t>
            </a:r>
            <a:r>
              <a:rPr lang="es-GT" dirty="0"/>
              <a:t> Nodo a</a:t>
            </a:r>
          </a:p>
          <a:p>
            <a:pPr lvl="1"/>
            <a:r>
              <a:rPr lang="es-GT" dirty="0"/>
              <a:t>|</a:t>
            </a:r>
          </a:p>
          <a:p>
            <a:pPr lvl="2"/>
            <a:r>
              <a:rPr lang="es-GT" dirty="0" err="1"/>
              <a:t>PrimeraPos</a:t>
            </a:r>
            <a:r>
              <a:rPr lang="es-GT" dirty="0"/>
              <a:t> = </a:t>
            </a:r>
            <a:r>
              <a:rPr lang="es-GT" dirty="0" err="1"/>
              <a:t>PrimeraPos</a:t>
            </a:r>
            <a:r>
              <a:rPr lang="es-GT" dirty="0"/>
              <a:t> Nodo a +  </a:t>
            </a:r>
            <a:r>
              <a:rPr lang="es-GT" dirty="0" err="1"/>
              <a:t>PrimeraPos</a:t>
            </a:r>
            <a:r>
              <a:rPr lang="es-GT" dirty="0"/>
              <a:t> Nodo b</a:t>
            </a:r>
          </a:p>
          <a:p>
            <a:pPr lvl="1"/>
            <a:r>
              <a:rPr lang="es-GT" dirty="0"/>
              <a:t>*</a:t>
            </a:r>
          </a:p>
          <a:p>
            <a:pPr lvl="2"/>
            <a:r>
              <a:rPr lang="es-GT" dirty="0" err="1"/>
              <a:t>PrimeraPos</a:t>
            </a:r>
            <a:r>
              <a:rPr lang="es-GT" dirty="0"/>
              <a:t>= </a:t>
            </a:r>
            <a:r>
              <a:rPr lang="es-GT" dirty="0" err="1"/>
              <a:t>PrimeraPos</a:t>
            </a:r>
            <a:r>
              <a:rPr lang="es-GT" dirty="0"/>
              <a:t> Nodo a</a:t>
            </a:r>
          </a:p>
          <a:p>
            <a:pPr lvl="1"/>
            <a:r>
              <a:rPr lang="es-GT" dirty="0"/>
              <a:t>+</a:t>
            </a:r>
          </a:p>
          <a:p>
            <a:pPr lvl="2"/>
            <a:r>
              <a:rPr lang="es-GT" dirty="0" err="1"/>
              <a:t>PrimeraPos</a:t>
            </a:r>
            <a:r>
              <a:rPr lang="es-GT" dirty="0"/>
              <a:t>= </a:t>
            </a:r>
            <a:r>
              <a:rPr lang="es-GT" dirty="0" err="1"/>
              <a:t>PrimeraPos</a:t>
            </a:r>
            <a:r>
              <a:rPr lang="es-GT" dirty="0"/>
              <a:t> Nodo a</a:t>
            </a:r>
          </a:p>
          <a:p>
            <a:pPr lvl="1"/>
            <a:r>
              <a:rPr lang="es-GT" dirty="0"/>
              <a:t>?</a:t>
            </a:r>
          </a:p>
          <a:p>
            <a:pPr lvl="2"/>
            <a:r>
              <a:rPr lang="es-GT" dirty="0" err="1"/>
              <a:t>PrimeraPos</a:t>
            </a:r>
            <a:r>
              <a:rPr lang="es-GT" dirty="0"/>
              <a:t>= </a:t>
            </a:r>
            <a:r>
              <a:rPr lang="es-GT" dirty="0" err="1"/>
              <a:t>PrimeraPos</a:t>
            </a:r>
            <a:r>
              <a:rPr lang="es-GT" dirty="0"/>
              <a:t> Nodo a</a:t>
            </a:r>
          </a:p>
          <a:p>
            <a:pPr marL="457200" lvl="1" indent="0">
              <a:buNone/>
            </a:pPr>
            <a:endParaRPr lang="es-GT" dirty="0"/>
          </a:p>
          <a:p>
            <a:endParaRPr lang="es-GT" dirty="0"/>
          </a:p>
          <a:p>
            <a:endParaRPr lang="es-GT" dirty="0"/>
          </a:p>
        </p:txBody>
      </p:sp>
    </p:spTree>
    <p:extLst>
      <p:ext uri="{BB962C8B-B14F-4D97-AF65-F5344CB8AC3E}">
        <p14:creationId xmlns:p14="http://schemas.microsoft.com/office/powerpoint/2010/main" val="3058010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SLR (LR simple)</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4728912"/>
          </a:xfrm>
        </p:spPr>
        <p:txBody>
          <a:bodyPr>
            <a:normAutofit fontScale="92500" lnSpcReduction="20000"/>
          </a:bodyPr>
          <a:lstStyle/>
          <a:p>
            <a:r>
              <a:rPr lang="es-GT" dirty="0"/>
              <a:t>LR(</a:t>
            </a:r>
            <a:r>
              <a:rPr lang="es-GT" i="1" dirty="0"/>
              <a:t>k</a:t>
            </a:r>
            <a:r>
              <a:rPr lang="es-GT" dirty="0"/>
              <a:t>)</a:t>
            </a:r>
          </a:p>
          <a:p>
            <a:pPr lvl="1"/>
            <a:r>
              <a:rPr lang="es-GT" dirty="0"/>
              <a:t>La “L” indica la exploración de izquierda a derecha de la entrada</a:t>
            </a:r>
          </a:p>
          <a:p>
            <a:pPr lvl="1"/>
            <a:r>
              <a:rPr lang="es-GT" dirty="0"/>
              <a:t>La “R” indica la construcción de una derivación por la derecha a la inversa</a:t>
            </a:r>
          </a:p>
          <a:p>
            <a:pPr lvl="1"/>
            <a:r>
              <a:rPr lang="es-GT" dirty="0"/>
              <a:t>La </a:t>
            </a:r>
            <a:r>
              <a:rPr lang="es-GT" i="1" dirty="0"/>
              <a:t>k </a:t>
            </a:r>
            <a:r>
              <a:rPr lang="es-GT" dirty="0"/>
              <a:t>para el número de símbolos de entrada de preanálisis que se utilizan al hacer decisiones del análisis sintáctico.</a:t>
            </a:r>
          </a:p>
          <a:p>
            <a:r>
              <a:rPr lang="es-GT" dirty="0"/>
              <a:t>Un analizador sintáctico LR realiza las decisiones de desplazamiento-reducción mediante el mantenimiento de estados, para llevar el registro de la ubicación que tenemos en un análisis sintáctico. Los estados representan conjuntos de “elementos”. Un </a:t>
            </a:r>
            <a:r>
              <a:rPr lang="es-GT" i="1" dirty="0"/>
              <a:t>elemento LR(0) </a:t>
            </a:r>
            <a:r>
              <a:rPr lang="es-GT" dirty="0"/>
              <a:t>(</a:t>
            </a:r>
            <a:r>
              <a:rPr lang="es-GT" i="1" dirty="0"/>
              <a:t>elemento</a:t>
            </a:r>
            <a:r>
              <a:rPr lang="es-GT" dirty="0"/>
              <a:t>, para abreviar) de una gramática </a:t>
            </a:r>
            <a:r>
              <a:rPr lang="es-GT" i="1" dirty="0"/>
              <a:t>G </a:t>
            </a:r>
            <a:r>
              <a:rPr lang="es-GT" dirty="0"/>
              <a:t>es una producción de </a:t>
            </a:r>
            <a:r>
              <a:rPr lang="es-GT" i="1" dirty="0"/>
              <a:t>G </a:t>
            </a:r>
            <a:r>
              <a:rPr lang="es-GT" dirty="0"/>
              <a:t>con un punto en cierta posición del cuerpo. Por ende, la producción </a:t>
            </a:r>
            <a:r>
              <a:rPr lang="es-GT" i="1" dirty="0"/>
              <a:t>A </a:t>
            </a:r>
            <a:r>
              <a:rPr lang="es-GT" dirty="0"/>
              <a:t>→ </a:t>
            </a:r>
            <a:r>
              <a:rPr lang="es-GT" i="1" dirty="0"/>
              <a:t>XYZ </a:t>
            </a:r>
            <a:r>
              <a:rPr lang="es-GT" dirty="0"/>
              <a:t>produce los siguientes cuatro elementos:</a:t>
            </a:r>
          </a:p>
          <a:p>
            <a:endParaRPr lang="es-GT" dirty="0"/>
          </a:p>
          <a:p>
            <a:endParaRPr lang="es-GT" dirty="0"/>
          </a:p>
          <a:p>
            <a:endParaRPr lang="es-GT" dirty="0"/>
          </a:p>
          <a:p>
            <a:endParaRPr lang="es-GT" dirty="0"/>
          </a:p>
          <a:p>
            <a:r>
              <a:rPr lang="es-GT" dirty="0"/>
              <a:t>La producción </a:t>
            </a:r>
            <a:r>
              <a:rPr lang="es-GT" i="1" dirty="0"/>
              <a:t>A </a:t>
            </a:r>
            <a:r>
              <a:rPr lang="es-GT" dirty="0"/>
              <a:t>→ </a:t>
            </a:r>
            <a:r>
              <a:rPr lang="el-GR" dirty="0"/>
              <a:t>ε</a:t>
            </a:r>
            <a:r>
              <a:rPr lang="es-GT" dirty="0"/>
              <a:t> </a:t>
            </a:r>
            <a:r>
              <a:rPr lang="es-GT" i="1" dirty="0"/>
              <a:t> </a:t>
            </a:r>
            <a:r>
              <a:rPr lang="es-GT" dirty="0"/>
              <a:t>genera sólo un elemento, </a:t>
            </a:r>
            <a:r>
              <a:rPr lang="es-GT" i="1" dirty="0"/>
              <a:t>A </a:t>
            </a:r>
            <a:r>
              <a:rPr lang="es-GT" dirty="0"/>
              <a:t>→ ·.</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4" name="Picture 3">
            <a:extLst>
              <a:ext uri="{FF2B5EF4-FFF2-40B4-BE49-F238E27FC236}">
                <a16:creationId xmlns:a16="http://schemas.microsoft.com/office/drawing/2014/main" xmlns="" id="{06C9A111-1A0B-411D-8B74-98F44808E9B2}"/>
              </a:ext>
            </a:extLst>
          </p:cNvPr>
          <p:cNvPicPr>
            <a:picLocks noChangeAspect="1"/>
          </p:cNvPicPr>
          <p:nvPr/>
        </p:nvPicPr>
        <p:blipFill rotWithShape="1">
          <a:blip r:embed="rId2"/>
          <a:srcRect l="31305" t="60488" r="58043" b="25205"/>
          <a:stretch/>
        </p:blipFill>
        <p:spPr>
          <a:xfrm>
            <a:off x="3676955" y="4598504"/>
            <a:ext cx="1794720" cy="1355197"/>
          </a:xfrm>
          <a:prstGeom prst="rect">
            <a:avLst/>
          </a:prstGeom>
        </p:spPr>
      </p:pic>
    </p:spTree>
    <p:extLst>
      <p:ext uri="{BB962C8B-B14F-4D97-AF65-F5344CB8AC3E}">
        <p14:creationId xmlns:p14="http://schemas.microsoft.com/office/powerpoint/2010/main" val="63997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Operación Cerradura</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4728912"/>
          </a:xfrm>
        </p:spPr>
        <p:txBody>
          <a:bodyPr>
            <a:normAutofit/>
          </a:bodyPr>
          <a:lstStyle/>
          <a:p>
            <a:r>
              <a:rPr lang="es-GT" dirty="0"/>
              <a:t>Si </a:t>
            </a:r>
            <a:r>
              <a:rPr lang="es-GT" i="1" dirty="0"/>
              <a:t>I </a:t>
            </a:r>
            <a:r>
              <a:rPr lang="es-GT" dirty="0"/>
              <a:t>es un conjunto de elementos para una gramática </a:t>
            </a:r>
            <a:r>
              <a:rPr lang="es-GT" i="1" dirty="0"/>
              <a:t>G</a:t>
            </a:r>
            <a:r>
              <a:rPr lang="es-GT" dirty="0"/>
              <a:t>, entonces CERRADURA(</a:t>
            </a:r>
            <a:r>
              <a:rPr lang="es-GT" i="1" dirty="0"/>
              <a:t>I </a:t>
            </a:r>
            <a:r>
              <a:rPr lang="es-GT" dirty="0"/>
              <a:t>) es el conjunto de elementos que se construyen a partir de </a:t>
            </a:r>
            <a:r>
              <a:rPr lang="es-GT" i="1" dirty="0"/>
              <a:t>I </a:t>
            </a:r>
            <a:r>
              <a:rPr lang="es-GT" dirty="0"/>
              <a:t>mediante las siguientes dos reglas:</a:t>
            </a:r>
          </a:p>
          <a:p>
            <a:pPr lvl="1">
              <a:buFont typeface="+mj-lt"/>
              <a:buAutoNum type="arabicPeriod"/>
            </a:pPr>
            <a:r>
              <a:rPr lang="es-GT" dirty="0"/>
              <a:t>Al principio, agregar cada elemento en </a:t>
            </a:r>
            <a:r>
              <a:rPr lang="es-GT" i="1" dirty="0"/>
              <a:t>I </a:t>
            </a:r>
            <a:r>
              <a:rPr lang="es-GT" dirty="0"/>
              <a:t>a </a:t>
            </a:r>
            <a:r>
              <a:rPr lang="es-GT" i="1" dirty="0"/>
              <a:t>CERRADURA</a:t>
            </a:r>
            <a:r>
              <a:rPr lang="es-GT" dirty="0"/>
              <a:t>(</a:t>
            </a:r>
            <a:r>
              <a:rPr lang="es-GT" i="1" dirty="0"/>
              <a:t>I </a:t>
            </a:r>
            <a:r>
              <a:rPr lang="es-GT" dirty="0"/>
              <a:t>).</a:t>
            </a:r>
          </a:p>
          <a:p>
            <a:pPr lvl="1">
              <a:buFont typeface="+mj-lt"/>
              <a:buAutoNum type="arabicPeriod"/>
            </a:pPr>
            <a:endParaRPr lang="es-GT" dirty="0"/>
          </a:p>
          <a:p>
            <a:pPr lvl="1">
              <a:buFont typeface="+mj-lt"/>
              <a:buAutoNum type="arabicPeriod"/>
            </a:pPr>
            <a:r>
              <a:rPr lang="es-GT" dirty="0"/>
              <a:t>Si </a:t>
            </a:r>
            <a:r>
              <a:rPr lang="es-GT" i="1" dirty="0"/>
              <a:t>A </a:t>
            </a:r>
            <a:r>
              <a:rPr lang="es-GT" dirty="0"/>
              <a:t>→ </a:t>
            </a:r>
            <a:r>
              <a:rPr lang="es-GT" i="1" dirty="0"/>
              <a:t>α</a:t>
            </a:r>
            <a:r>
              <a:rPr lang="es-GT" dirty="0"/>
              <a:t>·</a:t>
            </a:r>
            <a:r>
              <a:rPr lang="es-GT" i="1" dirty="0"/>
              <a:t>Bβ </a:t>
            </a:r>
            <a:r>
              <a:rPr lang="es-GT" dirty="0"/>
              <a:t>está en CERRADURA(</a:t>
            </a:r>
            <a:r>
              <a:rPr lang="es-GT" i="1" dirty="0"/>
              <a:t>I </a:t>
            </a:r>
            <a:r>
              <a:rPr lang="es-GT" dirty="0"/>
              <a:t>) y </a:t>
            </a:r>
            <a:r>
              <a:rPr lang="es-GT" i="1" dirty="0"/>
              <a:t>B </a:t>
            </a:r>
            <a:r>
              <a:rPr lang="es-GT" dirty="0"/>
              <a:t>→ </a:t>
            </a:r>
            <a:r>
              <a:rPr lang="es-GT" i="1" dirty="0"/>
              <a:t>γ </a:t>
            </a:r>
            <a:r>
              <a:rPr lang="es-GT" dirty="0"/>
              <a:t>es una producción, entonces agregar el elemento </a:t>
            </a:r>
            <a:r>
              <a:rPr lang="es-GT" i="1" dirty="0"/>
              <a:t>B </a:t>
            </a:r>
            <a:r>
              <a:rPr lang="es-GT" dirty="0"/>
              <a:t>→.</a:t>
            </a:r>
            <a:r>
              <a:rPr lang="es-GT" i="1" dirty="0"/>
              <a:t>γ </a:t>
            </a:r>
            <a:r>
              <a:rPr lang="es-GT" dirty="0"/>
              <a:t>a CERRADURA(</a:t>
            </a:r>
            <a:r>
              <a:rPr lang="es-GT" i="1" dirty="0"/>
              <a:t>I </a:t>
            </a:r>
            <a:r>
              <a:rPr lang="es-GT" dirty="0"/>
              <a:t>), si no se encuentra ya ahí. Aplicar esta regla hasta que no puedan agregarse más elementos nuevos a CERRADURA(</a:t>
            </a:r>
            <a:r>
              <a:rPr lang="es-GT" i="1" dirty="0"/>
              <a:t>I </a:t>
            </a:r>
            <a:r>
              <a:rPr lang="es-GT" dirty="0"/>
              <a:t>).</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078641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Función </a:t>
            </a:r>
            <a:r>
              <a:rPr lang="es-GT" dirty="0" err="1"/>
              <a:t>Ir_A</a:t>
            </a:r>
            <a:endParaRPr lang="es-GT" dirty="0"/>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3" y="1817662"/>
            <a:ext cx="9473831" cy="4728912"/>
          </a:xfrm>
        </p:spPr>
        <p:txBody>
          <a:bodyPr>
            <a:normAutofit/>
          </a:bodyPr>
          <a:lstStyle/>
          <a:p>
            <a:r>
              <a:rPr lang="es-GT" dirty="0"/>
              <a:t>La segunda función útil es </a:t>
            </a:r>
            <a:r>
              <a:rPr lang="es-GT" dirty="0" err="1"/>
              <a:t>ir_A</a:t>
            </a:r>
            <a:r>
              <a:rPr lang="es-GT" dirty="0"/>
              <a:t>(</a:t>
            </a:r>
            <a:r>
              <a:rPr lang="es-GT" i="1" dirty="0"/>
              <a:t>I</a:t>
            </a:r>
            <a:r>
              <a:rPr lang="es-GT" dirty="0"/>
              <a:t>, </a:t>
            </a:r>
            <a:r>
              <a:rPr lang="es-GT" i="1" dirty="0"/>
              <a:t>X</a:t>
            </a:r>
            <a:r>
              <a:rPr lang="es-GT" dirty="0"/>
              <a:t>), en donde </a:t>
            </a:r>
            <a:r>
              <a:rPr lang="es-GT" i="1" dirty="0"/>
              <a:t>I </a:t>
            </a:r>
            <a:r>
              <a:rPr lang="es-GT" dirty="0"/>
              <a:t>es un conjunto de elementos y </a:t>
            </a:r>
            <a:r>
              <a:rPr lang="es-GT" i="1" dirty="0"/>
              <a:t>X </a:t>
            </a:r>
            <a:r>
              <a:rPr lang="es-GT" dirty="0"/>
              <a:t>es un símbolo gramatical. </a:t>
            </a:r>
          </a:p>
          <a:p>
            <a:r>
              <a:rPr lang="es-GT" dirty="0" err="1"/>
              <a:t>ir_A</a:t>
            </a:r>
            <a:r>
              <a:rPr lang="es-GT" dirty="0"/>
              <a:t>(</a:t>
            </a:r>
            <a:r>
              <a:rPr lang="es-GT" i="1" dirty="0"/>
              <a:t>I</a:t>
            </a:r>
            <a:r>
              <a:rPr lang="es-GT" dirty="0"/>
              <a:t>, </a:t>
            </a:r>
            <a:r>
              <a:rPr lang="es-GT" i="1" dirty="0"/>
              <a:t>X</a:t>
            </a:r>
            <a:r>
              <a:rPr lang="es-GT" dirty="0"/>
              <a:t>) se define como la cerradura del conjunto de todos los elementos [</a:t>
            </a:r>
            <a:r>
              <a:rPr lang="es-GT" i="1" dirty="0"/>
              <a:t>A </a:t>
            </a:r>
            <a:r>
              <a:rPr lang="es-GT" dirty="0"/>
              <a:t>→ </a:t>
            </a:r>
            <a:r>
              <a:rPr lang="es-GT" i="1" dirty="0"/>
              <a:t>αX</a:t>
            </a:r>
            <a:r>
              <a:rPr lang="es-GT" dirty="0"/>
              <a:t>·</a:t>
            </a:r>
            <a:r>
              <a:rPr lang="es-GT" i="1" dirty="0"/>
              <a:t>β</a:t>
            </a:r>
            <a:r>
              <a:rPr lang="es-GT" dirty="0"/>
              <a:t>], de tal forma que [</a:t>
            </a:r>
            <a:r>
              <a:rPr lang="es-GT" i="1" dirty="0"/>
              <a:t>A </a:t>
            </a:r>
            <a:r>
              <a:rPr lang="es-GT" dirty="0"/>
              <a:t>→ </a:t>
            </a:r>
            <a:r>
              <a:rPr lang="es-GT" i="1" dirty="0"/>
              <a:t>α</a:t>
            </a:r>
            <a:r>
              <a:rPr lang="es-GT" dirty="0"/>
              <a:t>·</a:t>
            </a:r>
            <a:r>
              <a:rPr lang="es-GT" i="1" dirty="0"/>
              <a:t>Xβ</a:t>
            </a:r>
            <a:r>
              <a:rPr lang="es-GT" dirty="0"/>
              <a:t>] se encuentre en </a:t>
            </a:r>
            <a:r>
              <a:rPr lang="es-GT" i="1" dirty="0"/>
              <a:t>I</a:t>
            </a:r>
            <a:r>
              <a:rPr lang="es-GT" dirty="0"/>
              <a:t>. De manera intuitiva, la función </a:t>
            </a:r>
            <a:r>
              <a:rPr lang="es-GT" dirty="0" err="1"/>
              <a:t>ir_A</a:t>
            </a:r>
            <a:r>
              <a:rPr lang="es-GT" dirty="0"/>
              <a:t> se utiliza para definir las transiciones en el autómata LR(0) para una gramática. </a:t>
            </a:r>
          </a:p>
          <a:p>
            <a:r>
              <a:rPr lang="es-GT" dirty="0"/>
              <a:t>Los estados del autómata corresponden a los conjuntos de elementos, y </a:t>
            </a:r>
            <a:r>
              <a:rPr lang="es-GT" dirty="0" err="1"/>
              <a:t>ir_A</a:t>
            </a:r>
            <a:r>
              <a:rPr lang="es-GT" dirty="0"/>
              <a:t>(</a:t>
            </a:r>
            <a:r>
              <a:rPr lang="es-GT" i="1" dirty="0"/>
              <a:t>I</a:t>
            </a:r>
            <a:r>
              <a:rPr lang="es-GT" dirty="0"/>
              <a:t>, </a:t>
            </a:r>
            <a:r>
              <a:rPr lang="es-GT" i="1" dirty="0"/>
              <a:t>X</a:t>
            </a:r>
            <a:r>
              <a:rPr lang="es-GT" dirty="0"/>
              <a:t>) especifica la transición que proviene del estado para </a:t>
            </a:r>
            <a:r>
              <a:rPr lang="es-GT" i="1" dirty="0"/>
              <a:t>I</a:t>
            </a:r>
            <a:r>
              <a:rPr lang="es-GT" dirty="0"/>
              <a:t>, con la entrada </a:t>
            </a:r>
            <a:r>
              <a:rPr lang="es-GT" i="1" dirty="0"/>
              <a:t>X</a:t>
            </a:r>
            <a:r>
              <a:rPr lang="es-GT" dirty="0"/>
              <a:t>.</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962190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Conjunto de Elementos</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9" name="Picture 8">
            <a:extLst>
              <a:ext uri="{FF2B5EF4-FFF2-40B4-BE49-F238E27FC236}">
                <a16:creationId xmlns:a16="http://schemas.microsoft.com/office/drawing/2014/main" xmlns="" id="{8C9A6D0C-7729-4884-B337-071CF0885F86}"/>
              </a:ext>
            </a:extLst>
          </p:cNvPr>
          <p:cNvPicPr>
            <a:picLocks noChangeAspect="1"/>
          </p:cNvPicPr>
          <p:nvPr/>
        </p:nvPicPr>
        <p:blipFill rotWithShape="1">
          <a:blip r:embed="rId2"/>
          <a:srcRect l="25108" t="19115" r="41848" b="10899"/>
          <a:stretch/>
        </p:blipFill>
        <p:spPr>
          <a:xfrm>
            <a:off x="2716143" y="1270000"/>
            <a:ext cx="4519049" cy="5381236"/>
          </a:xfrm>
          <a:prstGeom prst="rect">
            <a:avLst/>
          </a:prstGeom>
        </p:spPr>
      </p:pic>
      <p:sp>
        <p:nvSpPr>
          <p:cNvPr id="10" name="Content Placeholder 2">
            <a:extLst>
              <a:ext uri="{FF2B5EF4-FFF2-40B4-BE49-F238E27FC236}">
                <a16:creationId xmlns:a16="http://schemas.microsoft.com/office/drawing/2014/main" xmlns="" id="{6181DCF7-6317-4BF0-BFA4-4EC8AF6DB313}"/>
              </a:ext>
            </a:extLst>
          </p:cNvPr>
          <p:cNvSpPr txBox="1">
            <a:spLocks/>
          </p:cNvSpPr>
          <p:nvPr/>
        </p:nvSpPr>
        <p:spPr>
          <a:xfrm>
            <a:off x="418915" y="2301944"/>
            <a:ext cx="2655589" cy="36350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t>	</a:t>
            </a:r>
            <a:r>
              <a:rPr lang="es-GT" sz="1600" b="1" i="1" dirty="0">
                <a:highlight>
                  <a:srgbClr val="FFFF00"/>
                </a:highlight>
              </a:rPr>
              <a:t>E’ </a:t>
            </a:r>
            <a:r>
              <a:rPr lang="es-GT" sz="1600" b="1" dirty="0">
                <a:highlight>
                  <a:srgbClr val="FFFF00"/>
                </a:highlight>
              </a:rPr>
              <a:t>→ E</a:t>
            </a:r>
            <a:endParaRPr lang="es-GT" sz="1600" b="1" i="1" dirty="0">
              <a:highlight>
                <a:srgbClr val="FFFF00"/>
              </a:highlight>
            </a:endParaRPr>
          </a:p>
          <a:p>
            <a:pPr marL="0" indent="0">
              <a:buNone/>
            </a:pPr>
            <a:r>
              <a:rPr lang="es-GT" sz="1600" b="1" i="1" dirty="0"/>
              <a:t>	E </a:t>
            </a:r>
            <a:r>
              <a:rPr lang="es-GT" sz="1600" b="1" dirty="0"/>
              <a:t>→ E + </a:t>
            </a:r>
            <a:r>
              <a:rPr lang="es-GT" sz="1600" b="1" i="1" dirty="0"/>
              <a:t>T </a:t>
            </a:r>
          </a:p>
          <a:p>
            <a:pPr marL="0" indent="0">
              <a:buNone/>
            </a:pPr>
            <a:r>
              <a:rPr lang="es-GT" sz="1600" b="1" i="1" dirty="0"/>
              <a:t>	E </a:t>
            </a:r>
            <a:r>
              <a:rPr lang="es-GT" sz="1600" b="1" dirty="0"/>
              <a:t>→ T</a:t>
            </a:r>
            <a:endParaRPr lang="es-GT" sz="1600" b="1" i="1" dirty="0"/>
          </a:p>
          <a:p>
            <a:pPr marL="0" indent="0">
              <a:buNone/>
            </a:pPr>
            <a:r>
              <a:rPr lang="es-GT" sz="1600" b="1" i="1" dirty="0"/>
              <a:t>	T</a:t>
            </a:r>
            <a:r>
              <a:rPr lang="es-GT" sz="1600" b="1" dirty="0"/>
              <a:t>→ T * </a:t>
            </a:r>
            <a:r>
              <a:rPr lang="es-GT" sz="1600" b="1" i="1" dirty="0"/>
              <a:t>F </a:t>
            </a:r>
            <a:endParaRPr lang="es-GT" sz="1600" b="1" dirty="0"/>
          </a:p>
          <a:p>
            <a:pPr marL="0" indent="0">
              <a:buNone/>
            </a:pPr>
            <a:r>
              <a:rPr lang="es-GT" sz="1600" b="1" i="1" dirty="0"/>
              <a:t>	T  </a:t>
            </a:r>
            <a:r>
              <a:rPr lang="es-GT" sz="1600" b="1" dirty="0"/>
              <a:t>→ </a:t>
            </a:r>
            <a:r>
              <a:rPr lang="es-GT" sz="1600" b="1" i="1" dirty="0"/>
              <a:t>F</a:t>
            </a:r>
          </a:p>
          <a:p>
            <a:pPr marL="0" indent="0">
              <a:buNone/>
            </a:pPr>
            <a:r>
              <a:rPr lang="es-GT" sz="1600" b="1" i="1" dirty="0"/>
              <a:t>	F</a:t>
            </a:r>
            <a:r>
              <a:rPr lang="es-GT" sz="1600" b="1" dirty="0"/>
              <a:t>→ ( </a:t>
            </a:r>
            <a:r>
              <a:rPr lang="es-GT" sz="1600" b="1" i="1" dirty="0"/>
              <a:t>E </a:t>
            </a:r>
            <a:r>
              <a:rPr lang="es-GT" sz="1600" b="1" dirty="0"/>
              <a:t>) </a:t>
            </a:r>
          </a:p>
          <a:p>
            <a:pPr marL="0" indent="0">
              <a:buNone/>
            </a:pPr>
            <a:r>
              <a:rPr lang="es-GT" sz="1600" b="1" dirty="0"/>
              <a:t>		| id</a:t>
            </a:r>
          </a:p>
        </p:txBody>
      </p:sp>
      <p:sp>
        <p:nvSpPr>
          <p:cNvPr id="11" name="TextBox 10">
            <a:extLst>
              <a:ext uri="{FF2B5EF4-FFF2-40B4-BE49-F238E27FC236}">
                <a16:creationId xmlns:a16="http://schemas.microsoft.com/office/drawing/2014/main" xmlns="" id="{DDD5F0E2-0D5E-4A11-A568-B4FD69F487FE}"/>
              </a:ext>
            </a:extLst>
          </p:cNvPr>
          <p:cNvSpPr txBox="1"/>
          <p:nvPr/>
        </p:nvSpPr>
        <p:spPr>
          <a:xfrm>
            <a:off x="111327" y="1557997"/>
            <a:ext cx="2706020" cy="369332"/>
          </a:xfrm>
          <a:prstGeom prst="rect">
            <a:avLst/>
          </a:prstGeom>
          <a:noFill/>
        </p:spPr>
        <p:txBody>
          <a:bodyPr wrap="square" rtlCol="0">
            <a:spAutoFit/>
          </a:bodyPr>
          <a:lstStyle/>
          <a:p>
            <a:r>
              <a:rPr lang="es-GT" dirty="0"/>
              <a:t>Gramática Aumentada</a:t>
            </a:r>
          </a:p>
        </p:txBody>
      </p:sp>
      <p:cxnSp>
        <p:nvCxnSpPr>
          <p:cNvPr id="13" name="Straight Arrow Connector 12">
            <a:extLst>
              <a:ext uri="{FF2B5EF4-FFF2-40B4-BE49-F238E27FC236}">
                <a16:creationId xmlns:a16="http://schemas.microsoft.com/office/drawing/2014/main" xmlns="" id="{BE746683-9138-42E7-8913-65A24F0CCCC7}"/>
              </a:ext>
            </a:extLst>
          </p:cNvPr>
          <p:cNvCxnSpPr/>
          <p:nvPr/>
        </p:nvCxnSpPr>
        <p:spPr>
          <a:xfrm>
            <a:off x="1272208" y="1927329"/>
            <a:ext cx="0" cy="374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xmlns="" id="{9F9AAB71-DBED-4D99-A4E7-7FFD919F66A6}"/>
              </a:ext>
            </a:extLst>
          </p:cNvPr>
          <p:cNvPicPr>
            <a:picLocks noChangeAspect="1"/>
          </p:cNvPicPr>
          <p:nvPr/>
        </p:nvPicPr>
        <p:blipFill rotWithShape="1">
          <a:blip r:embed="rId3"/>
          <a:srcRect l="19892" t="21519" r="45543" b="8869"/>
          <a:stretch/>
        </p:blipFill>
        <p:spPr>
          <a:xfrm>
            <a:off x="7254036" y="1252716"/>
            <a:ext cx="4707041" cy="5329679"/>
          </a:xfrm>
          <a:prstGeom prst="rect">
            <a:avLst/>
          </a:prstGeom>
        </p:spPr>
      </p:pic>
    </p:spTree>
    <p:extLst>
      <p:ext uri="{BB962C8B-B14F-4D97-AF65-F5344CB8AC3E}">
        <p14:creationId xmlns:p14="http://schemas.microsoft.com/office/powerpoint/2010/main" val="2282479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Tabla de Análisis Sintáctico SLR</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ontent Placeholder 5">
            <a:extLst>
              <a:ext uri="{FF2B5EF4-FFF2-40B4-BE49-F238E27FC236}">
                <a16:creationId xmlns:a16="http://schemas.microsoft.com/office/drawing/2014/main" xmlns="" id="{7CC23C11-B1BE-40AC-AB8F-2157F5EDF384}"/>
              </a:ext>
            </a:extLst>
          </p:cNvPr>
          <p:cNvSpPr>
            <a:spLocks noGrp="1"/>
          </p:cNvSpPr>
          <p:nvPr>
            <p:ph idx="1"/>
          </p:nvPr>
        </p:nvSpPr>
        <p:spPr>
          <a:xfrm>
            <a:off x="677334" y="1444487"/>
            <a:ext cx="8596668" cy="4596875"/>
          </a:xfrm>
        </p:spPr>
        <p:txBody>
          <a:bodyPr/>
          <a:lstStyle/>
          <a:p>
            <a:r>
              <a:rPr lang="es-GT" dirty="0"/>
              <a:t>Acciones, el estado </a:t>
            </a:r>
            <a:r>
              <a:rPr lang="es-GT" i="1" dirty="0"/>
              <a:t>i </a:t>
            </a:r>
            <a:r>
              <a:rPr lang="es-GT" dirty="0"/>
              <a:t>se construye a partir de </a:t>
            </a:r>
            <a:r>
              <a:rPr lang="es-GT" i="1" dirty="0" err="1"/>
              <a:t>I</a:t>
            </a:r>
            <a:r>
              <a:rPr lang="es-GT" sz="600" i="1" dirty="0" err="1"/>
              <a:t>i</a:t>
            </a:r>
            <a:r>
              <a:rPr lang="es-GT" dirty="0"/>
              <a:t>. Las acciones de análisis sintáctico para el </a:t>
            </a:r>
            <a:r>
              <a:rPr lang="es-GT" dirty="0" err="1"/>
              <a:t>estado</a:t>
            </a:r>
            <a:r>
              <a:rPr lang="es-GT" i="1" dirty="0" err="1"/>
              <a:t>i</a:t>
            </a:r>
            <a:r>
              <a:rPr lang="es-GT" i="1" dirty="0"/>
              <a:t> </a:t>
            </a:r>
            <a:r>
              <a:rPr lang="es-GT" dirty="0"/>
              <a:t>se determinan de la siguiente forma:</a:t>
            </a:r>
          </a:p>
          <a:p>
            <a:pPr lvl="1"/>
            <a:r>
              <a:rPr lang="es-GT" dirty="0"/>
              <a:t>Si [</a:t>
            </a:r>
            <a:r>
              <a:rPr lang="es-GT" i="1" dirty="0"/>
              <a:t>A </a:t>
            </a:r>
            <a:r>
              <a:rPr lang="es-GT" dirty="0"/>
              <a:t>→ </a:t>
            </a:r>
            <a:r>
              <a:rPr lang="el-GR" i="1" dirty="0"/>
              <a:t>α</a:t>
            </a:r>
            <a:r>
              <a:rPr lang="el-GR" dirty="0"/>
              <a:t>·</a:t>
            </a:r>
            <a:r>
              <a:rPr lang="es-GT" i="1" dirty="0"/>
              <a:t>a</a:t>
            </a:r>
            <a:r>
              <a:rPr lang="el-GR" i="1" dirty="0"/>
              <a:t>β</a:t>
            </a:r>
            <a:r>
              <a:rPr lang="el-GR" dirty="0"/>
              <a:t>] </a:t>
            </a:r>
            <a:r>
              <a:rPr lang="es-GT" dirty="0"/>
              <a:t>está en </a:t>
            </a:r>
            <a:r>
              <a:rPr lang="es-GT" i="1" dirty="0" err="1"/>
              <a:t>I</a:t>
            </a:r>
            <a:r>
              <a:rPr lang="es-GT" sz="600" i="1" dirty="0" err="1"/>
              <a:t>i</a:t>
            </a:r>
            <a:r>
              <a:rPr lang="es-GT" sz="600" i="1" dirty="0"/>
              <a:t> </a:t>
            </a:r>
            <a:r>
              <a:rPr lang="es-GT" dirty="0"/>
              <a:t>e </a:t>
            </a:r>
            <a:r>
              <a:rPr lang="es-GT" dirty="0" err="1"/>
              <a:t>ir_A</a:t>
            </a:r>
            <a:r>
              <a:rPr lang="es-GT" dirty="0"/>
              <a:t>(</a:t>
            </a:r>
            <a:r>
              <a:rPr lang="es-GT" i="1" dirty="0" err="1"/>
              <a:t>I</a:t>
            </a:r>
            <a:r>
              <a:rPr lang="es-GT" sz="600" i="1" dirty="0" err="1"/>
              <a:t>i</a:t>
            </a:r>
            <a:r>
              <a:rPr lang="es-GT" dirty="0"/>
              <a:t>, </a:t>
            </a:r>
            <a:r>
              <a:rPr lang="es-GT" i="1" dirty="0"/>
              <a:t>a</a:t>
            </a:r>
            <a:r>
              <a:rPr lang="es-GT" dirty="0"/>
              <a:t>) = </a:t>
            </a:r>
            <a:r>
              <a:rPr lang="es-GT" i="1" dirty="0" err="1"/>
              <a:t>I</a:t>
            </a:r>
            <a:r>
              <a:rPr lang="es-GT" sz="600" i="1" dirty="0" err="1"/>
              <a:t>j</a:t>
            </a:r>
            <a:r>
              <a:rPr lang="es-GT" dirty="0"/>
              <a:t>, entonces establecer </a:t>
            </a:r>
            <a:r>
              <a:rPr lang="es-GT" sz="1200" dirty="0"/>
              <a:t>ACCION</a:t>
            </a:r>
            <a:r>
              <a:rPr lang="es-GT" dirty="0"/>
              <a:t>[</a:t>
            </a:r>
            <a:r>
              <a:rPr lang="es-GT" i="1" dirty="0"/>
              <a:t>i</a:t>
            </a:r>
            <a:r>
              <a:rPr lang="es-GT" dirty="0"/>
              <a:t>, </a:t>
            </a:r>
            <a:r>
              <a:rPr lang="es-GT" i="1" dirty="0"/>
              <a:t>a</a:t>
            </a:r>
            <a:r>
              <a:rPr lang="es-GT" dirty="0"/>
              <a:t>] a “desplazar </a:t>
            </a:r>
            <a:r>
              <a:rPr lang="es-GT" i="1" dirty="0"/>
              <a:t>j </a:t>
            </a:r>
            <a:r>
              <a:rPr lang="es-GT" dirty="0"/>
              <a:t>”. Aquí, </a:t>
            </a:r>
            <a:r>
              <a:rPr lang="es-GT" i="1" dirty="0"/>
              <a:t>a </a:t>
            </a:r>
            <a:r>
              <a:rPr lang="es-GT" dirty="0"/>
              <a:t>debe ser una terminal.</a:t>
            </a:r>
          </a:p>
          <a:p>
            <a:pPr lvl="1"/>
            <a:r>
              <a:rPr lang="es-GT" dirty="0"/>
              <a:t>Si [</a:t>
            </a:r>
            <a:r>
              <a:rPr lang="es-GT" i="1" dirty="0"/>
              <a:t>A </a:t>
            </a:r>
            <a:r>
              <a:rPr lang="es-GT" dirty="0"/>
              <a:t>→ </a:t>
            </a:r>
            <a:r>
              <a:rPr lang="es-GT" i="1" dirty="0"/>
              <a:t>α</a:t>
            </a:r>
            <a:r>
              <a:rPr lang="es-GT" dirty="0"/>
              <a:t>·] está en </a:t>
            </a:r>
            <a:r>
              <a:rPr lang="es-GT" i="1" dirty="0" err="1"/>
              <a:t>I</a:t>
            </a:r>
            <a:r>
              <a:rPr lang="es-GT" sz="600" i="1" dirty="0" err="1"/>
              <a:t>i</a:t>
            </a:r>
            <a:r>
              <a:rPr lang="es-GT" dirty="0"/>
              <a:t>, entonces establecer </a:t>
            </a:r>
            <a:r>
              <a:rPr lang="es-GT" sz="1200" dirty="0"/>
              <a:t>ACCION</a:t>
            </a:r>
            <a:r>
              <a:rPr lang="es-GT" dirty="0"/>
              <a:t>[</a:t>
            </a:r>
            <a:r>
              <a:rPr lang="es-GT" i="1" dirty="0"/>
              <a:t>i</a:t>
            </a:r>
            <a:r>
              <a:rPr lang="es-GT" dirty="0"/>
              <a:t>, </a:t>
            </a:r>
            <a:r>
              <a:rPr lang="es-GT" i="1" dirty="0"/>
              <a:t>a</a:t>
            </a:r>
            <a:r>
              <a:rPr lang="es-GT" dirty="0"/>
              <a:t>] a “reducir </a:t>
            </a:r>
            <a:r>
              <a:rPr lang="es-GT" i="1" dirty="0"/>
              <a:t>A </a:t>
            </a:r>
            <a:r>
              <a:rPr lang="es-GT" dirty="0"/>
              <a:t>→ </a:t>
            </a:r>
            <a:r>
              <a:rPr lang="es-GT" i="1" dirty="0"/>
              <a:t>α</a:t>
            </a:r>
            <a:r>
              <a:rPr lang="es-GT" dirty="0"/>
              <a:t>” para toda </a:t>
            </a:r>
            <a:r>
              <a:rPr lang="es-GT" i="1" dirty="0"/>
              <a:t>a </a:t>
            </a:r>
            <a:r>
              <a:rPr lang="es-GT" dirty="0"/>
              <a:t>en </a:t>
            </a:r>
            <a:r>
              <a:rPr lang="es-GT" sz="1400" dirty="0"/>
              <a:t>SIGUIENTE</a:t>
            </a:r>
            <a:r>
              <a:rPr lang="es-GT" dirty="0"/>
              <a:t>(</a:t>
            </a:r>
            <a:r>
              <a:rPr lang="es-GT" i="1" dirty="0"/>
              <a:t>A</a:t>
            </a:r>
            <a:r>
              <a:rPr lang="es-GT" dirty="0"/>
              <a:t>); aquí, </a:t>
            </a:r>
            <a:r>
              <a:rPr lang="es-GT" i="1" dirty="0"/>
              <a:t>A </a:t>
            </a:r>
            <a:r>
              <a:rPr lang="es-GT" dirty="0"/>
              <a:t>tal vez no sea </a:t>
            </a:r>
            <a:r>
              <a:rPr lang="es-GT" i="1" dirty="0"/>
              <a:t>S’</a:t>
            </a:r>
            <a:r>
              <a:rPr lang="es-GT" dirty="0"/>
              <a:t>.</a:t>
            </a:r>
          </a:p>
          <a:p>
            <a:pPr lvl="1"/>
            <a:r>
              <a:rPr lang="es-GT" dirty="0"/>
              <a:t>Si [</a:t>
            </a:r>
            <a:r>
              <a:rPr lang="es-GT" i="1" dirty="0"/>
              <a:t>S’</a:t>
            </a:r>
            <a:r>
              <a:rPr lang="es-GT" sz="600" i="1" dirty="0"/>
              <a:t> </a:t>
            </a:r>
            <a:r>
              <a:rPr lang="es-GT" dirty="0"/>
              <a:t>→ </a:t>
            </a:r>
            <a:r>
              <a:rPr lang="es-GT" i="1" dirty="0"/>
              <a:t>S</a:t>
            </a:r>
            <a:r>
              <a:rPr lang="es-GT" dirty="0"/>
              <a:t>·] está en </a:t>
            </a:r>
            <a:r>
              <a:rPr lang="es-GT" i="1" dirty="0" err="1"/>
              <a:t>I</a:t>
            </a:r>
            <a:r>
              <a:rPr lang="es-GT" sz="600" i="1" dirty="0" err="1"/>
              <a:t>i</a:t>
            </a:r>
            <a:r>
              <a:rPr lang="es-GT" dirty="0"/>
              <a:t>, entonces establecer </a:t>
            </a:r>
            <a:r>
              <a:rPr lang="es-GT" sz="1200" dirty="0"/>
              <a:t>ACCION</a:t>
            </a:r>
            <a:r>
              <a:rPr lang="es-GT" dirty="0"/>
              <a:t>[</a:t>
            </a:r>
            <a:r>
              <a:rPr lang="es-GT" i="1" dirty="0"/>
              <a:t>i</a:t>
            </a:r>
            <a:r>
              <a:rPr lang="es-GT" dirty="0"/>
              <a:t>, $] a “aceptar”.</a:t>
            </a:r>
          </a:p>
          <a:p>
            <a:r>
              <a:rPr lang="es-GT" dirty="0"/>
              <a:t>IR_A</a:t>
            </a:r>
          </a:p>
          <a:p>
            <a:pPr lvl="1"/>
            <a:r>
              <a:rPr lang="es-GT" dirty="0"/>
              <a:t>Las transiciones de </a:t>
            </a:r>
            <a:r>
              <a:rPr lang="es-GT" dirty="0" err="1"/>
              <a:t>ir_A</a:t>
            </a:r>
            <a:r>
              <a:rPr lang="es-GT" dirty="0"/>
              <a:t> para el estado </a:t>
            </a:r>
            <a:r>
              <a:rPr lang="es-GT" i="1" dirty="0"/>
              <a:t>i </a:t>
            </a:r>
            <a:r>
              <a:rPr lang="es-GT" dirty="0"/>
              <a:t>se construyen para todos los no terminales </a:t>
            </a:r>
            <a:r>
              <a:rPr lang="es-GT" i="1" dirty="0"/>
              <a:t>A</a:t>
            </a:r>
            <a:r>
              <a:rPr lang="es-GT" dirty="0"/>
              <a:t>, usando la regla: Si </a:t>
            </a:r>
            <a:r>
              <a:rPr lang="es-GT" dirty="0" err="1"/>
              <a:t>ir_A</a:t>
            </a:r>
            <a:r>
              <a:rPr lang="es-GT" dirty="0"/>
              <a:t>(</a:t>
            </a:r>
            <a:r>
              <a:rPr lang="es-GT" i="1" dirty="0" err="1"/>
              <a:t>Ii</a:t>
            </a:r>
            <a:r>
              <a:rPr lang="es-GT" dirty="0"/>
              <a:t>, </a:t>
            </a:r>
            <a:r>
              <a:rPr lang="es-GT" i="1" dirty="0"/>
              <a:t>A</a:t>
            </a:r>
            <a:r>
              <a:rPr lang="es-GT" dirty="0"/>
              <a:t>) = </a:t>
            </a:r>
            <a:r>
              <a:rPr lang="es-GT" i="1" dirty="0" err="1"/>
              <a:t>Ij</a:t>
            </a:r>
            <a:r>
              <a:rPr lang="es-GT" dirty="0"/>
              <a:t>, entonces </a:t>
            </a:r>
            <a:r>
              <a:rPr lang="es-GT" dirty="0" err="1"/>
              <a:t>ir_A</a:t>
            </a:r>
            <a:r>
              <a:rPr lang="es-GT" dirty="0"/>
              <a:t>[</a:t>
            </a:r>
            <a:r>
              <a:rPr lang="es-GT" i="1" dirty="0"/>
              <a:t>i</a:t>
            </a:r>
            <a:r>
              <a:rPr lang="es-GT" dirty="0"/>
              <a:t>, </a:t>
            </a:r>
            <a:r>
              <a:rPr lang="es-GT" i="1" dirty="0"/>
              <a:t>A</a:t>
            </a:r>
            <a:r>
              <a:rPr lang="es-GT" dirty="0"/>
              <a:t>] = </a:t>
            </a:r>
            <a:r>
              <a:rPr lang="es-GT" i="1" dirty="0"/>
              <a:t>j</a:t>
            </a:r>
            <a:r>
              <a:rPr lang="es-GT" dirty="0"/>
              <a:t>.</a:t>
            </a:r>
          </a:p>
          <a:p>
            <a:r>
              <a:rPr lang="es-GT" dirty="0"/>
              <a:t>Obtener Primeros y Siguientes de la Gramática Original</a:t>
            </a:r>
          </a:p>
          <a:p>
            <a:r>
              <a:rPr lang="es-GT" dirty="0"/>
              <a:t>Resto de Entradas son Error</a:t>
            </a:r>
          </a:p>
          <a:p>
            <a:r>
              <a:rPr lang="es-GT" dirty="0"/>
              <a:t>Si existen conflictos se concluye que la gramática no es SLR o LR(0)</a:t>
            </a:r>
          </a:p>
        </p:txBody>
      </p:sp>
    </p:spTree>
    <p:extLst>
      <p:ext uri="{BB962C8B-B14F-4D97-AF65-F5344CB8AC3E}">
        <p14:creationId xmlns:p14="http://schemas.microsoft.com/office/powerpoint/2010/main" val="1790952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Content Placeholder 2">
            <a:extLst>
              <a:ext uri="{FF2B5EF4-FFF2-40B4-BE49-F238E27FC236}">
                <a16:creationId xmlns:a16="http://schemas.microsoft.com/office/drawing/2014/main" xmlns="" id="{0E95B792-4A0D-4E9B-96FD-209B7E6B4577}"/>
              </a:ext>
            </a:extLst>
          </p:cNvPr>
          <p:cNvSpPr txBox="1">
            <a:spLocks noGrp="1"/>
          </p:cNvSpPr>
          <p:nvPr>
            <p:ph idx="1"/>
          </p:nvPr>
        </p:nvSpPr>
        <p:spPr>
          <a:xfrm>
            <a:off x="128332" y="5013378"/>
            <a:ext cx="2544416" cy="18751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highlight>
                  <a:srgbClr val="FFFF00"/>
                </a:highlight>
              </a:rPr>
              <a:t>1</a:t>
            </a:r>
            <a:r>
              <a:rPr lang="es-GT" sz="1600" b="1" i="1" dirty="0"/>
              <a:t>	 E </a:t>
            </a:r>
            <a:r>
              <a:rPr lang="es-GT" sz="1600" b="1" dirty="0"/>
              <a:t>→ E + </a:t>
            </a:r>
            <a:r>
              <a:rPr lang="es-GT" sz="1600" b="1" i="1" dirty="0"/>
              <a:t>T </a:t>
            </a:r>
          </a:p>
          <a:p>
            <a:pPr marL="0" indent="0">
              <a:buNone/>
            </a:pPr>
            <a:r>
              <a:rPr lang="es-GT" sz="1600" b="1" i="1" dirty="0">
                <a:highlight>
                  <a:srgbClr val="FFFF00"/>
                </a:highlight>
              </a:rPr>
              <a:t>2</a:t>
            </a:r>
            <a:r>
              <a:rPr lang="es-GT" sz="1600" b="1" i="1" dirty="0"/>
              <a:t>	E </a:t>
            </a:r>
            <a:r>
              <a:rPr lang="es-GT" sz="1600" b="1" dirty="0"/>
              <a:t>→ T</a:t>
            </a:r>
            <a:endParaRPr lang="es-GT" sz="1600" b="1" i="1" dirty="0"/>
          </a:p>
          <a:p>
            <a:pPr marL="0" indent="0">
              <a:buNone/>
            </a:pPr>
            <a:r>
              <a:rPr lang="es-GT" sz="1600" b="1" i="1" dirty="0">
                <a:highlight>
                  <a:srgbClr val="FFFF00"/>
                </a:highlight>
              </a:rPr>
              <a:t>3</a:t>
            </a:r>
            <a:r>
              <a:rPr lang="es-GT" sz="1600" b="1" i="1" dirty="0"/>
              <a:t>	T</a:t>
            </a:r>
            <a:r>
              <a:rPr lang="es-GT" sz="1600" b="1" dirty="0"/>
              <a:t>→ T * </a:t>
            </a:r>
            <a:r>
              <a:rPr lang="es-GT" sz="1600" b="1" i="1" dirty="0"/>
              <a:t>F </a:t>
            </a:r>
            <a:endParaRPr lang="es-GT" sz="1600" b="1" dirty="0"/>
          </a:p>
          <a:p>
            <a:pPr marL="0" indent="0">
              <a:buNone/>
            </a:pPr>
            <a:r>
              <a:rPr lang="es-GT" sz="1600" b="1" i="1" dirty="0">
                <a:highlight>
                  <a:srgbClr val="FFFF00"/>
                </a:highlight>
              </a:rPr>
              <a:t>4</a:t>
            </a:r>
            <a:r>
              <a:rPr lang="es-GT" sz="1600" b="1" i="1" dirty="0"/>
              <a:t>	T  </a:t>
            </a:r>
            <a:r>
              <a:rPr lang="es-GT" sz="1600" b="1" dirty="0"/>
              <a:t>→ </a:t>
            </a:r>
            <a:r>
              <a:rPr lang="es-GT" sz="1600" b="1" i="1" dirty="0"/>
              <a:t>F</a:t>
            </a:r>
          </a:p>
          <a:p>
            <a:pPr marL="0" indent="0">
              <a:buNone/>
            </a:pPr>
            <a:r>
              <a:rPr lang="es-GT" sz="1600" b="1" i="1" dirty="0">
                <a:highlight>
                  <a:srgbClr val="FFFF00"/>
                </a:highlight>
              </a:rPr>
              <a:t>5</a:t>
            </a:r>
            <a:r>
              <a:rPr lang="es-GT" sz="1600" b="1" i="1" dirty="0"/>
              <a:t>	F</a:t>
            </a:r>
            <a:r>
              <a:rPr lang="es-GT" sz="1600" b="1" dirty="0"/>
              <a:t>→ ( </a:t>
            </a:r>
            <a:r>
              <a:rPr lang="es-GT" sz="1600" b="1" i="1" dirty="0"/>
              <a:t>E </a:t>
            </a:r>
            <a:r>
              <a:rPr lang="es-GT" sz="1600" b="1" dirty="0"/>
              <a:t>) </a:t>
            </a:r>
          </a:p>
          <a:p>
            <a:pPr marL="0" indent="0">
              <a:buNone/>
            </a:pPr>
            <a:r>
              <a:rPr lang="es-GT" sz="1600" b="1" dirty="0">
                <a:highlight>
                  <a:srgbClr val="FFFF00"/>
                </a:highlight>
              </a:rPr>
              <a:t>6</a:t>
            </a:r>
            <a:r>
              <a:rPr lang="es-GT" sz="1600" b="1" dirty="0"/>
              <a:t>	</a:t>
            </a:r>
            <a:r>
              <a:rPr lang="es-GT" sz="1600" b="1" i="1" dirty="0"/>
              <a:t> F</a:t>
            </a:r>
            <a:r>
              <a:rPr lang="es-GT" sz="1600" b="1" dirty="0"/>
              <a:t>→ id</a:t>
            </a:r>
          </a:p>
        </p:txBody>
      </p:sp>
      <p:pic>
        <p:nvPicPr>
          <p:cNvPr id="8" name="Picture 7">
            <a:extLst>
              <a:ext uri="{FF2B5EF4-FFF2-40B4-BE49-F238E27FC236}">
                <a16:creationId xmlns:a16="http://schemas.microsoft.com/office/drawing/2014/main" xmlns="" id="{69573C81-5DC7-49C6-82B9-2E60548E287A}"/>
              </a:ext>
            </a:extLst>
          </p:cNvPr>
          <p:cNvPicPr>
            <a:picLocks noChangeAspect="1"/>
          </p:cNvPicPr>
          <p:nvPr/>
        </p:nvPicPr>
        <p:blipFill rotWithShape="1">
          <a:blip r:embed="rId2"/>
          <a:srcRect l="19892" t="21519" r="45543" b="8869"/>
          <a:stretch/>
        </p:blipFill>
        <p:spPr>
          <a:xfrm>
            <a:off x="4218293" y="223077"/>
            <a:ext cx="3794044" cy="4295913"/>
          </a:xfrm>
          <a:prstGeom prst="rect">
            <a:avLst/>
          </a:prstGeom>
        </p:spPr>
      </p:pic>
      <p:pic>
        <p:nvPicPr>
          <p:cNvPr id="4" name="Picture 3">
            <a:extLst>
              <a:ext uri="{FF2B5EF4-FFF2-40B4-BE49-F238E27FC236}">
                <a16:creationId xmlns:a16="http://schemas.microsoft.com/office/drawing/2014/main" xmlns="" id="{2FDAE52A-5CCA-4988-8CC4-99F1D8804F4F}"/>
              </a:ext>
            </a:extLst>
          </p:cNvPr>
          <p:cNvPicPr>
            <a:picLocks noChangeAspect="1"/>
          </p:cNvPicPr>
          <p:nvPr/>
        </p:nvPicPr>
        <p:blipFill rotWithShape="1">
          <a:blip r:embed="rId3"/>
          <a:srcRect l="23261" t="40320" r="42609" b="6535"/>
          <a:stretch/>
        </p:blipFill>
        <p:spPr>
          <a:xfrm>
            <a:off x="7364109" y="862494"/>
            <a:ext cx="4741384" cy="4150884"/>
          </a:xfrm>
          <a:prstGeom prst="rect">
            <a:avLst/>
          </a:prstGeom>
        </p:spPr>
      </p:pic>
      <p:pic>
        <p:nvPicPr>
          <p:cNvPr id="9" name="Picture 8">
            <a:extLst>
              <a:ext uri="{FF2B5EF4-FFF2-40B4-BE49-F238E27FC236}">
                <a16:creationId xmlns:a16="http://schemas.microsoft.com/office/drawing/2014/main" xmlns="" id="{226ADE18-2541-4AF8-BF0D-80106689DEDC}"/>
              </a:ext>
            </a:extLst>
          </p:cNvPr>
          <p:cNvPicPr>
            <a:picLocks noChangeAspect="1"/>
          </p:cNvPicPr>
          <p:nvPr/>
        </p:nvPicPr>
        <p:blipFill rotWithShape="1">
          <a:blip r:embed="rId4"/>
          <a:srcRect l="25108" t="19115" r="41848" b="10899"/>
          <a:stretch/>
        </p:blipFill>
        <p:spPr>
          <a:xfrm>
            <a:off x="128332" y="59974"/>
            <a:ext cx="4159764" cy="4953404"/>
          </a:xfrm>
          <a:prstGeom prst="rect">
            <a:avLst/>
          </a:prstGeom>
        </p:spPr>
      </p:pic>
      <p:sp>
        <p:nvSpPr>
          <p:cNvPr id="12" name="TextBox 11">
            <a:extLst>
              <a:ext uri="{FF2B5EF4-FFF2-40B4-BE49-F238E27FC236}">
                <a16:creationId xmlns:a16="http://schemas.microsoft.com/office/drawing/2014/main" xmlns="" id="{AC988AC8-ECFF-48C0-813D-8F3B0CB678D9}"/>
              </a:ext>
            </a:extLst>
          </p:cNvPr>
          <p:cNvSpPr txBox="1"/>
          <p:nvPr/>
        </p:nvSpPr>
        <p:spPr>
          <a:xfrm>
            <a:off x="3498574" y="5274365"/>
            <a:ext cx="3246783" cy="1477328"/>
          </a:xfrm>
          <a:prstGeom prst="rect">
            <a:avLst/>
          </a:prstGeom>
          <a:noFill/>
        </p:spPr>
        <p:txBody>
          <a:bodyPr wrap="square" rtlCol="0">
            <a:spAutoFit/>
          </a:bodyPr>
          <a:lstStyle/>
          <a:p>
            <a:r>
              <a:rPr lang="es-GT" b="1" dirty="0"/>
              <a:t>P(E) = P(T) = P(F) = { ( , id }</a:t>
            </a:r>
          </a:p>
          <a:p>
            <a:r>
              <a:rPr lang="es-GT" b="1" dirty="0"/>
              <a:t>S(E) = { $ , + , ) }</a:t>
            </a:r>
          </a:p>
          <a:p>
            <a:r>
              <a:rPr lang="es-GT" b="1" dirty="0"/>
              <a:t>S(T) = S(F) = { $ , + , ) , * }</a:t>
            </a:r>
          </a:p>
          <a:p>
            <a:endParaRPr lang="es-GT" b="1" dirty="0"/>
          </a:p>
          <a:p>
            <a:endParaRPr lang="es-GT" dirty="0"/>
          </a:p>
        </p:txBody>
      </p:sp>
    </p:spTree>
    <p:extLst>
      <p:ext uri="{BB962C8B-B14F-4D97-AF65-F5344CB8AC3E}">
        <p14:creationId xmlns:p14="http://schemas.microsoft.com/office/powerpoint/2010/main" val="3366022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Content Placeholder 2">
            <a:extLst>
              <a:ext uri="{FF2B5EF4-FFF2-40B4-BE49-F238E27FC236}">
                <a16:creationId xmlns:a16="http://schemas.microsoft.com/office/drawing/2014/main" xmlns="" id="{0E95B792-4A0D-4E9B-96FD-209B7E6B4577}"/>
              </a:ext>
            </a:extLst>
          </p:cNvPr>
          <p:cNvSpPr txBox="1">
            <a:spLocks noGrp="1"/>
          </p:cNvSpPr>
          <p:nvPr>
            <p:ph idx="1"/>
          </p:nvPr>
        </p:nvSpPr>
        <p:spPr>
          <a:xfrm>
            <a:off x="128332" y="5013378"/>
            <a:ext cx="2544416" cy="18751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highlight>
                  <a:srgbClr val="FFFF00"/>
                </a:highlight>
              </a:rPr>
              <a:t>1</a:t>
            </a:r>
            <a:r>
              <a:rPr lang="es-GT" sz="1600" b="1" i="1" dirty="0"/>
              <a:t>	 E </a:t>
            </a:r>
            <a:r>
              <a:rPr lang="es-GT" sz="1600" b="1" dirty="0"/>
              <a:t>→ E + </a:t>
            </a:r>
            <a:r>
              <a:rPr lang="es-GT" sz="1600" b="1" i="1" dirty="0"/>
              <a:t>T </a:t>
            </a:r>
          </a:p>
          <a:p>
            <a:pPr marL="0" indent="0">
              <a:buNone/>
            </a:pPr>
            <a:r>
              <a:rPr lang="es-GT" sz="1600" b="1" i="1" dirty="0">
                <a:highlight>
                  <a:srgbClr val="FFFF00"/>
                </a:highlight>
              </a:rPr>
              <a:t>2</a:t>
            </a:r>
            <a:r>
              <a:rPr lang="es-GT" sz="1600" b="1" i="1" dirty="0"/>
              <a:t>	E </a:t>
            </a:r>
            <a:r>
              <a:rPr lang="es-GT" sz="1600" b="1" dirty="0"/>
              <a:t>→ T</a:t>
            </a:r>
            <a:endParaRPr lang="es-GT" sz="1600" b="1" i="1" dirty="0"/>
          </a:p>
          <a:p>
            <a:pPr marL="0" indent="0">
              <a:buNone/>
            </a:pPr>
            <a:r>
              <a:rPr lang="es-GT" sz="1600" b="1" i="1" dirty="0">
                <a:highlight>
                  <a:srgbClr val="FFFF00"/>
                </a:highlight>
              </a:rPr>
              <a:t>3</a:t>
            </a:r>
            <a:r>
              <a:rPr lang="es-GT" sz="1600" b="1" i="1" dirty="0"/>
              <a:t>	T</a:t>
            </a:r>
            <a:r>
              <a:rPr lang="es-GT" sz="1600" b="1" dirty="0"/>
              <a:t>→ T * </a:t>
            </a:r>
            <a:r>
              <a:rPr lang="es-GT" sz="1600" b="1" i="1" dirty="0"/>
              <a:t>F </a:t>
            </a:r>
            <a:endParaRPr lang="es-GT" sz="1600" b="1" dirty="0"/>
          </a:p>
          <a:p>
            <a:pPr marL="0" indent="0">
              <a:buNone/>
            </a:pPr>
            <a:r>
              <a:rPr lang="es-GT" sz="1600" b="1" i="1" dirty="0">
                <a:highlight>
                  <a:srgbClr val="FFFF00"/>
                </a:highlight>
              </a:rPr>
              <a:t>4</a:t>
            </a:r>
            <a:r>
              <a:rPr lang="es-GT" sz="1600" b="1" i="1" dirty="0"/>
              <a:t>	T  </a:t>
            </a:r>
            <a:r>
              <a:rPr lang="es-GT" sz="1600" b="1" dirty="0"/>
              <a:t>→ </a:t>
            </a:r>
            <a:r>
              <a:rPr lang="es-GT" sz="1600" b="1" i="1" dirty="0"/>
              <a:t>F</a:t>
            </a:r>
          </a:p>
          <a:p>
            <a:pPr marL="0" indent="0">
              <a:buNone/>
            </a:pPr>
            <a:r>
              <a:rPr lang="es-GT" sz="1600" b="1" i="1" dirty="0">
                <a:highlight>
                  <a:srgbClr val="FFFF00"/>
                </a:highlight>
              </a:rPr>
              <a:t>5</a:t>
            </a:r>
            <a:r>
              <a:rPr lang="es-GT" sz="1600" b="1" i="1" dirty="0"/>
              <a:t>	F</a:t>
            </a:r>
            <a:r>
              <a:rPr lang="es-GT" sz="1600" b="1" dirty="0"/>
              <a:t>→ ( </a:t>
            </a:r>
            <a:r>
              <a:rPr lang="es-GT" sz="1600" b="1" i="1" dirty="0"/>
              <a:t>E </a:t>
            </a:r>
            <a:r>
              <a:rPr lang="es-GT" sz="1600" b="1" dirty="0"/>
              <a:t>) </a:t>
            </a:r>
          </a:p>
          <a:p>
            <a:pPr marL="0" indent="0">
              <a:buNone/>
            </a:pPr>
            <a:r>
              <a:rPr lang="es-GT" sz="1600" b="1" dirty="0">
                <a:highlight>
                  <a:srgbClr val="FFFF00"/>
                </a:highlight>
              </a:rPr>
              <a:t>6</a:t>
            </a:r>
            <a:r>
              <a:rPr lang="es-GT" sz="1600" b="1" dirty="0"/>
              <a:t>	</a:t>
            </a:r>
            <a:r>
              <a:rPr lang="es-GT" sz="1600" b="1" i="1" dirty="0"/>
              <a:t> F</a:t>
            </a:r>
            <a:r>
              <a:rPr lang="es-GT" sz="1600" b="1" dirty="0"/>
              <a:t>→ id</a:t>
            </a:r>
          </a:p>
        </p:txBody>
      </p:sp>
      <p:pic>
        <p:nvPicPr>
          <p:cNvPr id="8" name="Picture 7">
            <a:extLst>
              <a:ext uri="{FF2B5EF4-FFF2-40B4-BE49-F238E27FC236}">
                <a16:creationId xmlns:a16="http://schemas.microsoft.com/office/drawing/2014/main" xmlns="" id="{69573C81-5DC7-49C6-82B9-2E60548E287A}"/>
              </a:ext>
            </a:extLst>
          </p:cNvPr>
          <p:cNvPicPr>
            <a:picLocks noChangeAspect="1"/>
          </p:cNvPicPr>
          <p:nvPr/>
        </p:nvPicPr>
        <p:blipFill rotWithShape="1">
          <a:blip r:embed="rId2"/>
          <a:srcRect l="19892" t="21519" r="45543" b="8869"/>
          <a:stretch/>
        </p:blipFill>
        <p:spPr>
          <a:xfrm>
            <a:off x="4218293" y="223077"/>
            <a:ext cx="3794044" cy="4295913"/>
          </a:xfrm>
          <a:prstGeom prst="rect">
            <a:avLst/>
          </a:prstGeom>
        </p:spPr>
      </p:pic>
      <p:pic>
        <p:nvPicPr>
          <p:cNvPr id="4" name="Picture 3">
            <a:extLst>
              <a:ext uri="{FF2B5EF4-FFF2-40B4-BE49-F238E27FC236}">
                <a16:creationId xmlns:a16="http://schemas.microsoft.com/office/drawing/2014/main" xmlns="" id="{2FDAE52A-5CCA-4988-8CC4-99F1D8804F4F}"/>
              </a:ext>
            </a:extLst>
          </p:cNvPr>
          <p:cNvPicPr>
            <a:picLocks noChangeAspect="1"/>
          </p:cNvPicPr>
          <p:nvPr/>
        </p:nvPicPr>
        <p:blipFill rotWithShape="1">
          <a:blip r:embed="rId3"/>
          <a:srcRect l="23261" t="40320" r="42609" b="6535"/>
          <a:stretch/>
        </p:blipFill>
        <p:spPr>
          <a:xfrm>
            <a:off x="7364109" y="862494"/>
            <a:ext cx="4741384" cy="4150884"/>
          </a:xfrm>
          <a:prstGeom prst="rect">
            <a:avLst/>
          </a:prstGeom>
        </p:spPr>
      </p:pic>
      <p:pic>
        <p:nvPicPr>
          <p:cNvPr id="9" name="Picture 8">
            <a:extLst>
              <a:ext uri="{FF2B5EF4-FFF2-40B4-BE49-F238E27FC236}">
                <a16:creationId xmlns:a16="http://schemas.microsoft.com/office/drawing/2014/main" xmlns="" id="{226ADE18-2541-4AF8-BF0D-80106689DEDC}"/>
              </a:ext>
            </a:extLst>
          </p:cNvPr>
          <p:cNvPicPr>
            <a:picLocks noChangeAspect="1"/>
          </p:cNvPicPr>
          <p:nvPr/>
        </p:nvPicPr>
        <p:blipFill rotWithShape="1">
          <a:blip r:embed="rId4"/>
          <a:srcRect l="25108" t="19115" r="41848" b="10899"/>
          <a:stretch/>
        </p:blipFill>
        <p:spPr>
          <a:xfrm>
            <a:off x="128332" y="59974"/>
            <a:ext cx="4159764" cy="4953404"/>
          </a:xfrm>
          <a:prstGeom prst="rect">
            <a:avLst/>
          </a:prstGeom>
        </p:spPr>
      </p:pic>
      <p:sp>
        <p:nvSpPr>
          <p:cNvPr id="12" name="TextBox 11">
            <a:extLst>
              <a:ext uri="{FF2B5EF4-FFF2-40B4-BE49-F238E27FC236}">
                <a16:creationId xmlns:a16="http://schemas.microsoft.com/office/drawing/2014/main" xmlns="" id="{AC988AC8-ECFF-48C0-813D-8F3B0CB678D9}"/>
              </a:ext>
            </a:extLst>
          </p:cNvPr>
          <p:cNvSpPr txBox="1"/>
          <p:nvPr/>
        </p:nvSpPr>
        <p:spPr>
          <a:xfrm>
            <a:off x="3498574" y="5274365"/>
            <a:ext cx="3246783" cy="1477328"/>
          </a:xfrm>
          <a:prstGeom prst="rect">
            <a:avLst/>
          </a:prstGeom>
          <a:noFill/>
        </p:spPr>
        <p:txBody>
          <a:bodyPr wrap="square" rtlCol="0">
            <a:spAutoFit/>
          </a:bodyPr>
          <a:lstStyle/>
          <a:p>
            <a:r>
              <a:rPr lang="es-GT" b="1" dirty="0"/>
              <a:t>P(E) = P(T) = P(F) = { ( , id }</a:t>
            </a:r>
          </a:p>
          <a:p>
            <a:r>
              <a:rPr lang="es-GT" b="1" dirty="0"/>
              <a:t>S(E) = { $ , + , ) }</a:t>
            </a:r>
          </a:p>
          <a:p>
            <a:r>
              <a:rPr lang="es-GT" b="1" dirty="0"/>
              <a:t>S(T) = S(F) = { $ , + , ) , * }</a:t>
            </a:r>
          </a:p>
          <a:p>
            <a:endParaRPr lang="es-GT" b="1" dirty="0"/>
          </a:p>
          <a:p>
            <a:endParaRPr lang="es-GT" dirty="0"/>
          </a:p>
        </p:txBody>
      </p:sp>
    </p:spTree>
    <p:extLst>
      <p:ext uri="{BB962C8B-B14F-4D97-AF65-F5344CB8AC3E}">
        <p14:creationId xmlns:p14="http://schemas.microsoft.com/office/powerpoint/2010/main" val="886865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Content Placeholder 2">
            <a:extLst>
              <a:ext uri="{FF2B5EF4-FFF2-40B4-BE49-F238E27FC236}">
                <a16:creationId xmlns:a16="http://schemas.microsoft.com/office/drawing/2014/main" xmlns="" id="{0E95B792-4A0D-4E9B-96FD-209B7E6B4577}"/>
              </a:ext>
            </a:extLst>
          </p:cNvPr>
          <p:cNvSpPr txBox="1">
            <a:spLocks noGrp="1"/>
          </p:cNvSpPr>
          <p:nvPr>
            <p:ph idx="1"/>
          </p:nvPr>
        </p:nvSpPr>
        <p:spPr>
          <a:xfrm>
            <a:off x="7023652" y="343080"/>
            <a:ext cx="2544416" cy="18751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highlight>
                  <a:srgbClr val="FFFF00"/>
                </a:highlight>
              </a:rPr>
              <a:t>1</a:t>
            </a:r>
            <a:r>
              <a:rPr lang="es-GT" sz="1600" b="1" i="1" dirty="0"/>
              <a:t>	 E </a:t>
            </a:r>
            <a:r>
              <a:rPr lang="es-GT" sz="1600" b="1" dirty="0"/>
              <a:t>→ E + </a:t>
            </a:r>
            <a:r>
              <a:rPr lang="es-GT" sz="1600" b="1" i="1" dirty="0"/>
              <a:t>T </a:t>
            </a:r>
          </a:p>
          <a:p>
            <a:pPr marL="0" indent="0">
              <a:buNone/>
            </a:pPr>
            <a:r>
              <a:rPr lang="es-GT" sz="1600" b="1" i="1" dirty="0">
                <a:highlight>
                  <a:srgbClr val="FFFF00"/>
                </a:highlight>
              </a:rPr>
              <a:t>2</a:t>
            </a:r>
            <a:r>
              <a:rPr lang="es-GT" sz="1600" b="1" i="1" dirty="0"/>
              <a:t>	E </a:t>
            </a:r>
            <a:r>
              <a:rPr lang="es-GT" sz="1600" b="1" dirty="0"/>
              <a:t>→ T</a:t>
            </a:r>
            <a:endParaRPr lang="es-GT" sz="1600" b="1" i="1" dirty="0"/>
          </a:p>
          <a:p>
            <a:pPr marL="0" indent="0">
              <a:buNone/>
            </a:pPr>
            <a:r>
              <a:rPr lang="es-GT" sz="1600" b="1" i="1" dirty="0">
                <a:highlight>
                  <a:srgbClr val="FFFF00"/>
                </a:highlight>
              </a:rPr>
              <a:t>3</a:t>
            </a:r>
            <a:r>
              <a:rPr lang="es-GT" sz="1600" b="1" i="1" dirty="0"/>
              <a:t>	T</a:t>
            </a:r>
            <a:r>
              <a:rPr lang="es-GT" sz="1600" b="1" dirty="0"/>
              <a:t>→ T * </a:t>
            </a:r>
            <a:r>
              <a:rPr lang="es-GT" sz="1600" b="1" i="1" dirty="0"/>
              <a:t>F </a:t>
            </a:r>
            <a:endParaRPr lang="es-GT" sz="1600" b="1" dirty="0"/>
          </a:p>
          <a:p>
            <a:pPr marL="0" indent="0">
              <a:buNone/>
            </a:pPr>
            <a:r>
              <a:rPr lang="es-GT" sz="1600" b="1" i="1" dirty="0">
                <a:highlight>
                  <a:srgbClr val="FFFF00"/>
                </a:highlight>
              </a:rPr>
              <a:t>4</a:t>
            </a:r>
            <a:r>
              <a:rPr lang="es-GT" sz="1600" b="1" i="1" dirty="0"/>
              <a:t>	T  </a:t>
            </a:r>
            <a:r>
              <a:rPr lang="es-GT" sz="1600" b="1" dirty="0"/>
              <a:t>→ </a:t>
            </a:r>
            <a:r>
              <a:rPr lang="es-GT" sz="1600" b="1" i="1" dirty="0"/>
              <a:t>F</a:t>
            </a:r>
          </a:p>
          <a:p>
            <a:pPr marL="0" indent="0">
              <a:buNone/>
            </a:pPr>
            <a:r>
              <a:rPr lang="es-GT" sz="1600" b="1" i="1" dirty="0">
                <a:highlight>
                  <a:srgbClr val="FFFF00"/>
                </a:highlight>
              </a:rPr>
              <a:t>5</a:t>
            </a:r>
            <a:r>
              <a:rPr lang="es-GT" sz="1600" b="1" i="1" dirty="0"/>
              <a:t>	F</a:t>
            </a:r>
            <a:r>
              <a:rPr lang="es-GT" sz="1600" b="1" dirty="0"/>
              <a:t>→ ( </a:t>
            </a:r>
            <a:r>
              <a:rPr lang="es-GT" sz="1600" b="1" i="1" dirty="0"/>
              <a:t>E </a:t>
            </a:r>
            <a:r>
              <a:rPr lang="es-GT" sz="1600" b="1" dirty="0"/>
              <a:t>) </a:t>
            </a:r>
          </a:p>
          <a:p>
            <a:pPr marL="0" indent="0">
              <a:buNone/>
            </a:pPr>
            <a:r>
              <a:rPr lang="es-GT" sz="1600" b="1" dirty="0">
                <a:highlight>
                  <a:srgbClr val="FFFF00"/>
                </a:highlight>
              </a:rPr>
              <a:t>6</a:t>
            </a:r>
            <a:r>
              <a:rPr lang="es-GT" sz="1600" b="1" dirty="0"/>
              <a:t>	</a:t>
            </a:r>
            <a:r>
              <a:rPr lang="es-GT" sz="1600" b="1" i="1" dirty="0"/>
              <a:t> F</a:t>
            </a:r>
            <a:r>
              <a:rPr lang="es-GT" sz="1600" b="1" dirty="0"/>
              <a:t>→ id</a:t>
            </a:r>
          </a:p>
        </p:txBody>
      </p:sp>
      <p:pic>
        <p:nvPicPr>
          <p:cNvPr id="4" name="Picture 3">
            <a:extLst>
              <a:ext uri="{FF2B5EF4-FFF2-40B4-BE49-F238E27FC236}">
                <a16:creationId xmlns:a16="http://schemas.microsoft.com/office/drawing/2014/main" xmlns="" id="{2FDAE52A-5CCA-4988-8CC4-99F1D8804F4F}"/>
              </a:ext>
            </a:extLst>
          </p:cNvPr>
          <p:cNvPicPr>
            <a:picLocks noChangeAspect="1"/>
          </p:cNvPicPr>
          <p:nvPr/>
        </p:nvPicPr>
        <p:blipFill rotWithShape="1">
          <a:blip r:embed="rId2"/>
          <a:srcRect l="23261" t="40320" r="42609" b="6535"/>
          <a:stretch/>
        </p:blipFill>
        <p:spPr>
          <a:xfrm>
            <a:off x="426965" y="1786090"/>
            <a:ext cx="4741384" cy="4150884"/>
          </a:xfrm>
          <a:prstGeom prst="rect">
            <a:avLst/>
          </a:prstGeom>
        </p:spPr>
      </p:pic>
      <p:pic>
        <p:nvPicPr>
          <p:cNvPr id="6" name="Picture 5">
            <a:extLst>
              <a:ext uri="{FF2B5EF4-FFF2-40B4-BE49-F238E27FC236}">
                <a16:creationId xmlns:a16="http://schemas.microsoft.com/office/drawing/2014/main" xmlns="" id="{831D83BE-E51D-4861-BED3-8B9EFF7C6707}"/>
              </a:ext>
            </a:extLst>
          </p:cNvPr>
          <p:cNvPicPr>
            <a:picLocks noChangeAspect="1"/>
          </p:cNvPicPr>
          <p:nvPr/>
        </p:nvPicPr>
        <p:blipFill rotWithShape="1">
          <a:blip r:embed="rId3"/>
          <a:srcRect l="22738" t="23480" r="30953" b="21467"/>
          <a:stretch/>
        </p:blipFill>
        <p:spPr>
          <a:xfrm>
            <a:off x="5335679" y="2193449"/>
            <a:ext cx="6685724" cy="4468607"/>
          </a:xfrm>
          <a:prstGeom prst="rect">
            <a:avLst/>
          </a:prstGeom>
        </p:spPr>
      </p:pic>
    </p:spTree>
    <p:extLst>
      <p:ext uri="{BB962C8B-B14F-4D97-AF65-F5344CB8AC3E}">
        <p14:creationId xmlns:p14="http://schemas.microsoft.com/office/powerpoint/2010/main" val="185534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Prefijos Viables</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ontent Placeholder 5">
            <a:extLst>
              <a:ext uri="{FF2B5EF4-FFF2-40B4-BE49-F238E27FC236}">
                <a16:creationId xmlns:a16="http://schemas.microsoft.com/office/drawing/2014/main" xmlns="" id="{7CC23C11-B1BE-40AC-AB8F-2157F5EDF384}"/>
              </a:ext>
            </a:extLst>
          </p:cNvPr>
          <p:cNvSpPr>
            <a:spLocks noGrp="1"/>
          </p:cNvSpPr>
          <p:nvPr>
            <p:ph idx="1"/>
          </p:nvPr>
        </p:nvSpPr>
        <p:spPr>
          <a:xfrm>
            <a:off x="677334" y="1444487"/>
            <a:ext cx="8596668" cy="4596875"/>
          </a:xfrm>
        </p:spPr>
        <p:txBody>
          <a:bodyPr>
            <a:normAutofit/>
          </a:bodyPr>
          <a:lstStyle/>
          <a:p>
            <a:r>
              <a:rPr lang="es-GT" dirty="0"/>
              <a:t>¿Por qué pueden usarse los autómatas LR(0) para realizar decisiones de desplazamiento-reducción? El autómata LR(0) para una gramática caracteriza las cadenas de símbolos gramaticales que pueden aparecer en la pila de un analizador sintáctico de desplazamiento-reducción para la gramática. El contenido de la pila debe ser un prefijo de una forma de frase derecha. Si la pila contiene a </a:t>
            </a:r>
            <a:r>
              <a:rPr lang="es-GT" i="1" dirty="0"/>
              <a:t>α </a:t>
            </a:r>
            <a:r>
              <a:rPr lang="es-GT" dirty="0"/>
              <a:t>y el resto de la entrada es </a:t>
            </a:r>
            <a:r>
              <a:rPr lang="es-GT" i="1" dirty="0"/>
              <a:t>x</a:t>
            </a:r>
            <a:r>
              <a:rPr lang="es-GT" dirty="0"/>
              <a:t>, entonces una secuencia de reducciones llevará a </a:t>
            </a:r>
            <a:r>
              <a:rPr lang="es-GT" i="1" dirty="0"/>
              <a:t>αx </a:t>
            </a:r>
            <a:r>
              <a:rPr lang="es-GT" dirty="0"/>
              <a:t>a </a:t>
            </a:r>
            <a:r>
              <a:rPr lang="es-GT" i="1" dirty="0"/>
              <a:t>S</a:t>
            </a:r>
            <a:r>
              <a:rPr lang="es-GT" dirty="0"/>
              <a:t>. En términos de derivaciones, </a:t>
            </a:r>
            <a:r>
              <a:rPr lang="es-GT" i="1" dirty="0"/>
              <a:t>S ∗⇒ </a:t>
            </a:r>
            <a:r>
              <a:rPr lang="es-GT" i="1" dirty="0" err="1"/>
              <a:t>rm</a:t>
            </a:r>
            <a:r>
              <a:rPr lang="es-GT" i="1" dirty="0"/>
              <a:t> </a:t>
            </a:r>
            <a:r>
              <a:rPr lang="el-GR" i="1" dirty="0"/>
              <a:t>α</a:t>
            </a:r>
            <a:r>
              <a:rPr lang="es-GT" i="1" dirty="0"/>
              <a:t>x</a:t>
            </a:r>
            <a:r>
              <a:rPr lang="es-GT" dirty="0"/>
              <a:t>.</a:t>
            </a:r>
          </a:p>
          <a:p>
            <a:r>
              <a:rPr lang="es-GT" dirty="0"/>
              <a:t>Los prefijos de las formas de frases derechas que pueden aparecer en la pila de un analizador sintáctico de desplazamiento-reducción se llaman </a:t>
            </a:r>
            <a:r>
              <a:rPr lang="es-GT" i="1" dirty="0"/>
              <a:t>prefijos viables</a:t>
            </a:r>
            <a:r>
              <a:rPr lang="es-GT" dirty="0"/>
              <a:t>. Se definen de la siguiente manera: un prefijo viable es un prefijo de una forma de frase derecha que no continúa más allá del extremo derecho del mango por la derecha de esa forma de frase. Mediante esta definición, siempre es posible agregar símbolos terminales al final de un prefijo viable para obtener una forma de frase derecha.</a:t>
            </a:r>
          </a:p>
        </p:txBody>
      </p:sp>
    </p:spTree>
    <p:extLst>
      <p:ext uri="{BB962C8B-B14F-4D97-AF65-F5344CB8AC3E}">
        <p14:creationId xmlns:p14="http://schemas.microsoft.com/office/powerpoint/2010/main" val="2141556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LR(1) o LR Canónico</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ontent Placeholder 5">
            <a:extLst>
              <a:ext uri="{FF2B5EF4-FFF2-40B4-BE49-F238E27FC236}">
                <a16:creationId xmlns:a16="http://schemas.microsoft.com/office/drawing/2014/main" xmlns="" id="{7CC23C11-B1BE-40AC-AB8F-2157F5EDF384}"/>
              </a:ext>
            </a:extLst>
          </p:cNvPr>
          <p:cNvSpPr>
            <a:spLocks noGrp="1"/>
          </p:cNvSpPr>
          <p:nvPr>
            <p:ph idx="1"/>
          </p:nvPr>
        </p:nvSpPr>
        <p:spPr>
          <a:xfrm>
            <a:off x="677334" y="1444487"/>
            <a:ext cx="8596668" cy="4596875"/>
          </a:xfrm>
        </p:spPr>
        <p:txBody>
          <a:bodyPr/>
          <a:lstStyle/>
          <a:p>
            <a:pPr marL="0" indent="0">
              <a:buNone/>
            </a:pPr>
            <a:endParaRPr lang="es-GT" dirty="0"/>
          </a:p>
        </p:txBody>
      </p:sp>
      <p:pic>
        <p:nvPicPr>
          <p:cNvPr id="7" name="Picture 6">
            <a:extLst>
              <a:ext uri="{FF2B5EF4-FFF2-40B4-BE49-F238E27FC236}">
                <a16:creationId xmlns:a16="http://schemas.microsoft.com/office/drawing/2014/main" xmlns="" id="{3EEEC38B-199D-404F-84A8-B3D8819B4433}"/>
              </a:ext>
            </a:extLst>
          </p:cNvPr>
          <p:cNvPicPr>
            <a:picLocks noChangeAspect="1"/>
          </p:cNvPicPr>
          <p:nvPr/>
        </p:nvPicPr>
        <p:blipFill rotWithShape="1">
          <a:blip r:embed="rId2"/>
          <a:srcRect l="19891" t="37288" r="45000" b="25785"/>
          <a:stretch/>
        </p:blipFill>
        <p:spPr>
          <a:xfrm>
            <a:off x="2160104" y="1930400"/>
            <a:ext cx="7606748" cy="4498108"/>
          </a:xfrm>
          <a:prstGeom prst="rect">
            <a:avLst/>
          </a:prstGeom>
        </p:spPr>
      </p:pic>
    </p:spTree>
    <p:extLst>
      <p:ext uri="{BB962C8B-B14F-4D97-AF65-F5344CB8AC3E}">
        <p14:creationId xmlns:p14="http://schemas.microsoft.com/office/powerpoint/2010/main" val="164868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A09B7E-252C-46B4-A66A-FD3397322E15}"/>
              </a:ext>
            </a:extLst>
          </p:cNvPr>
          <p:cNvSpPr>
            <a:spLocks noGrp="1"/>
          </p:cNvSpPr>
          <p:nvPr>
            <p:ph type="title"/>
          </p:nvPr>
        </p:nvSpPr>
        <p:spPr/>
        <p:txBody>
          <a:bodyPr/>
          <a:lstStyle/>
          <a:p>
            <a:r>
              <a:rPr lang="es-GT" dirty="0"/>
              <a:t>Funciones calculadas a partir del árbol sintáctico</a:t>
            </a:r>
          </a:p>
        </p:txBody>
      </p:sp>
      <p:sp>
        <p:nvSpPr>
          <p:cNvPr id="3" name="Content Placeholder 2">
            <a:extLst>
              <a:ext uri="{FF2B5EF4-FFF2-40B4-BE49-F238E27FC236}">
                <a16:creationId xmlns:a16="http://schemas.microsoft.com/office/drawing/2014/main" xmlns="" id="{FD7710C5-2624-49BC-B0BD-974BF1F45325}"/>
              </a:ext>
            </a:extLst>
          </p:cNvPr>
          <p:cNvSpPr>
            <a:spLocks noGrp="1"/>
          </p:cNvSpPr>
          <p:nvPr>
            <p:ph idx="1"/>
          </p:nvPr>
        </p:nvSpPr>
        <p:spPr>
          <a:xfrm>
            <a:off x="677333" y="2160589"/>
            <a:ext cx="9023257" cy="4266715"/>
          </a:xfrm>
        </p:spPr>
        <p:txBody>
          <a:bodyPr>
            <a:normAutofit fontScale="92500" lnSpcReduction="10000"/>
          </a:bodyPr>
          <a:lstStyle/>
          <a:p>
            <a:r>
              <a:rPr lang="es-GT" dirty="0" err="1"/>
              <a:t>UltimaPos</a:t>
            </a:r>
            <a:r>
              <a:rPr lang="es-GT" dirty="0"/>
              <a:t> ((Encontrar el conjunto de Hojas que aparecerán de ultimo en el nodo) </a:t>
            </a:r>
            <a:r>
              <a:rPr lang="es-GT" dirty="0" err="1"/>
              <a:t>Last</a:t>
            </a:r>
            <a:endParaRPr lang="es-GT" dirty="0"/>
          </a:p>
          <a:p>
            <a:pPr lvl="1"/>
            <a:r>
              <a:rPr lang="es-GT" dirty="0" err="1"/>
              <a:t>UltimaPos</a:t>
            </a:r>
            <a:r>
              <a:rPr lang="es-GT" dirty="0"/>
              <a:t> de una Hoja es la misma Hoja</a:t>
            </a:r>
          </a:p>
          <a:p>
            <a:pPr lvl="1"/>
            <a:r>
              <a:rPr lang="es-GT" dirty="0"/>
              <a:t>Unión</a:t>
            </a:r>
          </a:p>
          <a:p>
            <a:pPr lvl="2"/>
            <a:r>
              <a:rPr lang="es-GT" dirty="0"/>
              <a:t>Si nodo b es anulable, entonces </a:t>
            </a:r>
            <a:r>
              <a:rPr lang="es-GT" dirty="0" err="1"/>
              <a:t>UltimaPos</a:t>
            </a:r>
            <a:r>
              <a:rPr lang="es-GT" dirty="0"/>
              <a:t> = </a:t>
            </a:r>
            <a:r>
              <a:rPr lang="es-GT" dirty="0" err="1"/>
              <a:t>UltimaPos</a:t>
            </a:r>
            <a:r>
              <a:rPr lang="es-GT" dirty="0"/>
              <a:t> Nodo a +  </a:t>
            </a:r>
            <a:r>
              <a:rPr lang="es-GT" dirty="0" err="1"/>
              <a:t>UltimaPos</a:t>
            </a:r>
            <a:r>
              <a:rPr lang="es-GT" dirty="0"/>
              <a:t> Nodo b</a:t>
            </a:r>
          </a:p>
          <a:p>
            <a:pPr lvl="2"/>
            <a:r>
              <a:rPr lang="es-GT" dirty="0"/>
              <a:t>Si no es anulable nodo b, entonces </a:t>
            </a:r>
            <a:r>
              <a:rPr lang="es-GT" dirty="0" err="1"/>
              <a:t>UltimaPos</a:t>
            </a:r>
            <a:r>
              <a:rPr lang="es-GT" dirty="0"/>
              <a:t>= </a:t>
            </a:r>
            <a:r>
              <a:rPr lang="es-GT" dirty="0" err="1"/>
              <a:t>UltimaPos</a:t>
            </a:r>
            <a:r>
              <a:rPr lang="es-GT" dirty="0"/>
              <a:t> Nodo b</a:t>
            </a:r>
          </a:p>
          <a:p>
            <a:pPr lvl="1"/>
            <a:r>
              <a:rPr lang="es-GT" dirty="0"/>
              <a:t>|</a:t>
            </a:r>
          </a:p>
          <a:p>
            <a:pPr lvl="2"/>
            <a:r>
              <a:rPr lang="es-GT" dirty="0" err="1"/>
              <a:t>UltimaPos</a:t>
            </a:r>
            <a:r>
              <a:rPr lang="es-GT" dirty="0"/>
              <a:t> = </a:t>
            </a:r>
            <a:r>
              <a:rPr lang="es-GT" dirty="0" err="1"/>
              <a:t>UltimaPos</a:t>
            </a:r>
            <a:r>
              <a:rPr lang="es-GT" dirty="0"/>
              <a:t> Nodo a +  </a:t>
            </a:r>
            <a:r>
              <a:rPr lang="es-GT" dirty="0" err="1"/>
              <a:t>UltimaPos</a:t>
            </a:r>
            <a:r>
              <a:rPr lang="es-GT" dirty="0"/>
              <a:t> Nodo b</a:t>
            </a:r>
          </a:p>
          <a:p>
            <a:pPr lvl="1"/>
            <a:r>
              <a:rPr lang="es-GT" dirty="0"/>
              <a:t>*</a:t>
            </a:r>
          </a:p>
          <a:p>
            <a:pPr lvl="2"/>
            <a:r>
              <a:rPr lang="es-GT" dirty="0" err="1"/>
              <a:t>UltimaPos</a:t>
            </a:r>
            <a:r>
              <a:rPr lang="es-GT" dirty="0"/>
              <a:t>= </a:t>
            </a:r>
            <a:r>
              <a:rPr lang="es-GT" dirty="0" err="1"/>
              <a:t>UltimaPos</a:t>
            </a:r>
            <a:r>
              <a:rPr lang="es-GT" dirty="0"/>
              <a:t> Nodo a</a:t>
            </a:r>
          </a:p>
          <a:p>
            <a:pPr lvl="1"/>
            <a:r>
              <a:rPr lang="es-GT" dirty="0"/>
              <a:t>+</a:t>
            </a:r>
          </a:p>
          <a:p>
            <a:pPr lvl="2"/>
            <a:r>
              <a:rPr lang="es-GT" dirty="0" err="1"/>
              <a:t>UltimaPos</a:t>
            </a:r>
            <a:r>
              <a:rPr lang="es-GT" dirty="0"/>
              <a:t>= </a:t>
            </a:r>
            <a:r>
              <a:rPr lang="es-GT" dirty="0" err="1"/>
              <a:t>UltimaPos</a:t>
            </a:r>
            <a:r>
              <a:rPr lang="es-GT" dirty="0"/>
              <a:t> Nodo a</a:t>
            </a:r>
          </a:p>
          <a:p>
            <a:pPr lvl="1"/>
            <a:r>
              <a:rPr lang="es-GT" dirty="0"/>
              <a:t>?</a:t>
            </a:r>
          </a:p>
          <a:p>
            <a:pPr lvl="2"/>
            <a:r>
              <a:rPr lang="es-GT" dirty="0" err="1"/>
              <a:t>UltimaPos</a:t>
            </a:r>
            <a:r>
              <a:rPr lang="es-GT" dirty="0"/>
              <a:t>= </a:t>
            </a:r>
            <a:r>
              <a:rPr lang="es-GT" dirty="0" err="1"/>
              <a:t>UltimaPos</a:t>
            </a:r>
            <a:r>
              <a:rPr lang="es-GT" dirty="0"/>
              <a:t> Nodo a</a:t>
            </a:r>
          </a:p>
          <a:p>
            <a:pPr marL="457200" lvl="1" indent="0">
              <a:buNone/>
            </a:pPr>
            <a:endParaRPr lang="es-GT" dirty="0"/>
          </a:p>
          <a:p>
            <a:endParaRPr lang="es-GT" dirty="0"/>
          </a:p>
          <a:p>
            <a:endParaRPr lang="es-GT" dirty="0"/>
          </a:p>
        </p:txBody>
      </p:sp>
    </p:spTree>
    <p:extLst>
      <p:ext uri="{BB962C8B-B14F-4D97-AF65-F5344CB8AC3E}">
        <p14:creationId xmlns:p14="http://schemas.microsoft.com/office/powerpoint/2010/main" val="3969119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Operación Cerradura</a:t>
            </a:r>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4" y="1817662"/>
            <a:ext cx="8596668" cy="4728912"/>
          </a:xfrm>
        </p:spPr>
        <p:txBody>
          <a:bodyPr>
            <a:normAutofit/>
          </a:bodyPr>
          <a:lstStyle/>
          <a:p>
            <a:r>
              <a:rPr lang="es-GT" dirty="0"/>
              <a:t>Si </a:t>
            </a:r>
            <a:r>
              <a:rPr lang="es-GT" i="1" dirty="0"/>
              <a:t>I </a:t>
            </a:r>
            <a:r>
              <a:rPr lang="es-GT" dirty="0"/>
              <a:t>es un conjunto de elementos para una gramática </a:t>
            </a:r>
            <a:r>
              <a:rPr lang="es-GT" i="1" dirty="0"/>
              <a:t>G</a:t>
            </a:r>
            <a:r>
              <a:rPr lang="es-GT" dirty="0"/>
              <a:t>, entonces CERRADURA(</a:t>
            </a:r>
            <a:r>
              <a:rPr lang="es-GT" i="1" dirty="0"/>
              <a:t>I </a:t>
            </a:r>
            <a:r>
              <a:rPr lang="es-GT" dirty="0"/>
              <a:t>) es el conjunto de elementos que se construyen a partir de </a:t>
            </a:r>
            <a:r>
              <a:rPr lang="es-GT" i="1" dirty="0"/>
              <a:t>I </a:t>
            </a:r>
            <a:r>
              <a:rPr lang="es-GT" dirty="0"/>
              <a:t>mediante las siguientes dos reglas:</a:t>
            </a:r>
          </a:p>
          <a:p>
            <a:pPr lvl="1">
              <a:buFont typeface="+mj-lt"/>
              <a:buAutoNum type="arabicPeriod"/>
            </a:pPr>
            <a:r>
              <a:rPr lang="es-GT" dirty="0"/>
              <a:t>Al principio, agregar cada elemento en </a:t>
            </a:r>
            <a:r>
              <a:rPr lang="es-GT" i="1" dirty="0"/>
              <a:t>I </a:t>
            </a:r>
            <a:r>
              <a:rPr lang="es-GT" dirty="0"/>
              <a:t>a </a:t>
            </a:r>
            <a:r>
              <a:rPr lang="es-GT" i="1" dirty="0"/>
              <a:t>CERRADURA</a:t>
            </a:r>
            <a:r>
              <a:rPr lang="es-GT" dirty="0"/>
              <a:t>(</a:t>
            </a:r>
            <a:r>
              <a:rPr lang="es-GT" i="1" dirty="0"/>
              <a:t>I </a:t>
            </a:r>
            <a:r>
              <a:rPr lang="es-GT" dirty="0"/>
              <a:t>).</a:t>
            </a:r>
          </a:p>
          <a:p>
            <a:pPr lvl="1">
              <a:buFont typeface="+mj-lt"/>
              <a:buAutoNum type="arabicPeriod"/>
            </a:pPr>
            <a:r>
              <a:rPr lang="es-GT" dirty="0"/>
              <a:t>Si </a:t>
            </a:r>
            <a:r>
              <a:rPr lang="es-GT" i="1" dirty="0"/>
              <a:t>A </a:t>
            </a:r>
            <a:r>
              <a:rPr lang="es-GT" dirty="0"/>
              <a:t>→ </a:t>
            </a:r>
            <a:r>
              <a:rPr lang="es-GT" i="1" dirty="0"/>
              <a:t>α</a:t>
            </a:r>
            <a:r>
              <a:rPr lang="es-GT" dirty="0"/>
              <a:t>·</a:t>
            </a:r>
            <a:r>
              <a:rPr lang="es-GT" i="1" dirty="0"/>
              <a:t>Bβ,a </a:t>
            </a:r>
            <a:r>
              <a:rPr lang="es-GT" dirty="0"/>
              <a:t>está en CERRADURA(</a:t>
            </a:r>
            <a:r>
              <a:rPr lang="es-GT" i="1" dirty="0"/>
              <a:t>I </a:t>
            </a:r>
            <a:r>
              <a:rPr lang="es-GT" dirty="0"/>
              <a:t>) y </a:t>
            </a:r>
            <a:r>
              <a:rPr lang="es-GT" i="1" dirty="0"/>
              <a:t>B </a:t>
            </a:r>
            <a:r>
              <a:rPr lang="es-GT" dirty="0"/>
              <a:t>→ </a:t>
            </a:r>
            <a:r>
              <a:rPr lang="es-GT" i="1" dirty="0"/>
              <a:t>γ </a:t>
            </a:r>
            <a:r>
              <a:rPr lang="es-GT" dirty="0"/>
              <a:t>es una producción, entonces agregar </a:t>
            </a:r>
            <a:r>
              <a:rPr lang="es-GT" i="1" dirty="0"/>
              <a:t> </a:t>
            </a:r>
            <a:r>
              <a:rPr lang="es-GT" dirty="0"/>
              <a:t>a CERRADURA( </a:t>
            </a:r>
            <a:r>
              <a:rPr lang="es-GT" i="1" dirty="0"/>
              <a:t>I </a:t>
            </a:r>
            <a:r>
              <a:rPr lang="es-GT" dirty="0"/>
              <a:t>) el elemento </a:t>
            </a:r>
            <a:r>
              <a:rPr lang="es-GT" i="1" dirty="0"/>
              <a:t>B </a:t>
            </a:r>
            <a:r>
              <a:rPr lang="es-GT" dirty="0"/>
              <a:t>→.</a:t>
            </a:r>
            <a:r>
              <a:rPr lang="es-GT" i="1" dirty="0" err="1"/>
              <a:t>γ,b</a:t>
            </a:r>
            <a:r>
              <a:rPr lang="es-GT" i="1" dirty="0"/>
              <a:t> donde b son los terminales del Primero (βa)</a:t>
            </a:r>
            <a:r>
              <a:rPr lang="es-GT" dirty="0"/>
              <a:t>, si no se encuentra ya ahí. Aplicar esta regla hasta que no puedan agregarse más elementos nuevos a CERRADURA(</a:t>
            </a:r>
            <a:r>
              <a:rPr lang="es-GT" i="1" dirty="0"/>
              <a:t>I </a:t>
            </a:r>
            <a:r>
              <a:rPr lang="es-GT" dirty="0"/>
              <a:t>).</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74033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Función </a:t>
            </a:r>
            <a:r>
              <a:rPr lang="es-GT" dirty="0" err="1"/>
              <a:t>Ir_A</a:t>
            </a:r>
            <a:endParaRPr lang="es-GT" dirty="0"/>
          </a:p>
        </p:txBody>
      </p:sp>
      <p:sp>
        <p:nvSpPr>
          <p:cNvPr id="3" name="Content Placeholder 2">
            <a:extLst>
              <a:ext uri="{FF2B5EF4-FFF2-40B4-BE49-F238E27FC236}">
                <a16:creationId xmlns:a16="http://schemas.microsoft.com/office/drawing/2014/main" xmlns="" id="{6FBD52FD-5D32-426D-BE98-B8B603F9DC01}"/>
              </a:ext>
            </a:extLst>
          </p:cNvPr>
          <p:cNvSpPr>
            <a:spLocks noGrp="1"/>
          </p:cNvSpPr>
          <p:nvPr>
            <p:ph idx="1"/>
          </p:nvPr>
        </p:nvSpPr>
        <p:spPr>
          <a:xfrm>
            <a:off x="677333" y="1817662"/>
            <a:ext cx="9473831" cy="4728912"/>
          </a:xfrm>
        </p:spPr>
        <p:txBody>
          <a:bodyPr>
            <a:normAutofit/>
          </a:bodyPr>
          <a:lstStyle/>
          <a:p>
            <a:r>
              <a:rPr lang="es-GT" dirty="0"/>
              <a:t>La segunda función útil es </a:t>
            </a:r>
            <a:r>
              <a:rPr lang="es-GT" dirty="0" err="1"/>
              <a:t>ir_A</a:t>
            </a:r>
            <a:r>
              <a:rPr lang="es-GT" dirty="0"/>
              <a:t>(</a:t>
            </a:r>
            <a:r>
              <a:rPr lang="es-GT" i="1" dirty="0"/>
              <a:t>I</a:t>
            </a:r>
            <a:r>
              <a:rPr lang="es-GT" dirty="0"/>
              <a:t>, </a:t>
            </a:r>
            <a:r>
              <a:rPr lang="es-GT" i="1" dirty="0"/>
              <a:t>X</a:t>
            </a:r>
            <a:r>
              <a:rPr lang="es-GT" dirty="0"/>
              <a:t>), en donde </a:t>
            </a:r>
            <a:r>
              <a:rPr lang="es-GT" i="1" dirty="0"/>
              <a:t>I </a:t>
            </a:r>
            <a:r>
              <a:rPr lang="es-GT" dirty="0"/>
              <a:t>es un conjunto de elementos y </a:t>
            </a:r>
            <a:r>
              <a:rPr lang="es-GT" i="1" dirty="0"/>
              <a:t>X </a:t>
            </a:r>
            <a:r>
              <a:rPr lang="es-GT" dirty="0"/>
              <a:t>es un símbolo gramatical. </a:t>
            </a:r>
          </a:p>
          <a:p>
            <a:r>
              <a:rPr lang="es-GT" dirty="0" err="1"/>
              <a:t>ir_A</a:t>
            </a:r>
            <a:r>
              <a:rPr lang="es-GT" dirty="0"/>
              <a:t>(</a:t>
            </a:r>
            <a:r>
              <a:rPr lang="es-GT" i="1" dirty="0"/>
              <a:t>I</a:t>
            </a:r>
            <a:r>
              <a:rPr lang="es-GT" dirty="0"/>
              <a:t>, </a:t>
            </a:r>
            <a:r>
              <a:rPr lang="es-GT" i="1" dirty="0"/>
              <a:t>X</a:t>
            </a:r>
            <a:r>
              <a:rPr lang="es-GT" dirty="0"/>
              <a:t>) se define como la cerradura del conjunto de todos los elementos [</a:t>
            </a:r>
            <a:r>
              <a:rPr lang="es-GT" i="1" dirty="0"/>
              <a:t>A </a:t>
            </a:r>
            <a:r>
              <a:rPr lang="es-GT" dirty="0"/>
              <a:t>→ </a:t>
            </a:r>
            <a:r>
              <a:rPr lang="es-GT" i="1" dirty="0"/>
              <a:t>αX</a:t>
            </a:r>
            <a:r>
              <a:rPr lang="es-GT" dirty="0"/>
              <a:t>·</a:t>
            </a:r>
            <a:r>
              <a:rPr lang="es-GT" i="1" dirty="0"/>
              <a:t>β,x</a:t>
            </a:r>
            <a:r>
              <a:rPr lang="es-GT" dirty="0"/>
              <a:t>], de tal forma que [</a:t>
            </a:r>
            <a:r>
              <a:rPr lang="es-GT" i="1" dirty="0"/>
              <a:t>A </a:t>
            </a:r>
            <a:r>
              <a:rPr lang="es-GT" dirty="0"/>
              <a:t>→ </a:t>
            </a:r>
            <a:r>
              <a:rPr lang="es-GT" i="1" dirty="0"/>
              <a:t>α</a:t>
            </a:r>
            <a:r>
              <a:rPr lang="es-GT" dirty="0"/>
              <a:t>·</a:t>
            </a:r>
            <a:r>
              <a:rPr lang="es-GT" i="1" dirty="0"/>
              <a:t>Xβ,x</a:t>
            </a:r>
            <a:r>
              <a:rPr lang="es-GT" dirty="0"/>
              <a:t>] se encuentre en </a:t>
            </a:r>
            <a:r>
              <a:rPr lang="es-GT" i="1" dirty="0"/>
              <a:t>I</a:t>
            </a:r>
            <a:r>
              <a:rPr lang="es-GT" dirty="0"/>
              <a:t>. </a:t>
            </a:r>
          </a:p>
          <a:p>
            <a:r>
              <a:rPr lang="es-GT" dirty="0"/>
              <a:t>Los estados del autómata corresponden a los conjuntos de elementos, y </a:t>
            </a:r>
            <a:r>
              <a:rPr lang="es-GT" dirty="0" err="1"/>
              <a:t>ir_A</a:t>
            </a:r>
            <a:r>
              <a:rPr lang="es-GT" dirty="0"/>
              <a:t>(</a:t>
            </a:r>
            <a:r>
              <a:rPr lang="es-GT" i="1" dirty="0"/>
              <a:t>I</a:t>
            </a:r>
            <a:r>
              <a:rPr lang="es-GT" dirty="0"/>
              <a:t>, </a:t>
            </a:r>
            <a:r>
              <a:rPr lang="es-GT" i="1" dirty="0"/>
              <a:t>X</a:t>
            </a:r>
            <a:r>
              <a:rPr lang="es-GT" dirty="0"/>
              <a:t>) especifica la transición que proviene del estado para </a:t>
            </a:r>
            <a:r>
              <a:rPr lang="es-GT" i="1" dirty="0"/>
              <a:t>I</a:t>
            </a:r>
            <a:r>
              <a:rPr lang="es-GT" dirty="0"/>
              <a:t>, con la entrada </a:t>
            </a:r>
            <a:r>
              <a:rPr lang="es-GT" i="1" dirty="0"/>
              <a:t>X</a:t>
            </a:r>
            <a:r>
              <a:rPr lang="es-GT" dirty="0"/>
              <a:t>.</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45496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Conjunto de Elementos</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10" name="Content Placeholder 2">
            <a:extLst>
              <a:ext uri="{FF2B5EF4-FFF2-40B4-BE49-F238E27FC236}">
                <a16:creationId xmlns:a16="http://schemas.microsoft.com/office/drawing/2014/main" xmlns="" id="{6181DCF7-6317-4BF0-BFA4-4EC8AF6DB313}"/>
              </a:ext>
            </a:extLst>
          </p:cNvPr>
          <p:cNvSpPr txBox="1">
            <a:spLocks/>
          </p:cNvSpPr>
          <p:nvPr/>
        </p:nvSpPr>
        <p:spPr>
          <a:xfrm>
            <a:off x="418915" y="2301944"/>
            <a:ext cx="2655589" cy="36350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t>	</a:t>
            </a:r>
            <a:r>
              <a:rPr lang="es-GT" i="1" dirty="0">
                <a:highlight>
                  <a:srgbClr val="FFFF00"/>
                </a:highlight>
              </a:rPr>
              <a:t>S’  </a:t>
            </a:r>
            <a:r>
              <a:rPr lang="es-GT" dirty="0">
                <a:highlight>
                  <a:srgbClr val="FFFF00"/>
                </a:highlight>
              </a:rPr>
              <a:t>→ </a:t>
            </a:r>
            <a:r>
              <a:rPr lang="es-GT" i="1" dirty="0">
                <a:highlight>
                  <a:srgbClr val="FFFF00"/>
                </a:highlight>
              </a:rPr>
              <a:t>S</a:t>
            </a:r>
          </a:p>
          <a:p>
            <a:pPr marL="0" indent="0">
              <a:buNone/>
            </a:pPr>
            <a:r>
              <a:rPr lang="es-GT" i="1" dirty="0"/>
              <a:t>	S </a:t>
            </a:r>
            <a:r>
              <a:rPr lang="es-GT" dirty="0"/>
              <a:t>→ </a:t>
            </a:r>
            <a:r>
              <a:rPr lang="es-GT" i="1" dirty="0"/>
              <a:t>C </a:t>
            </a:r>
            <a:r>
              <a:rPr lang="es-GT" i="1" dirty="0" err="1"/>
              <a:t>C</a:t>
            </a:r>
            <a:r>
              <a:rPr lang="es-GT" i="1" dirty="0"/>
              <a:t> </a:t>
            </a:r>
            <a:endParaRPr lang="es-GT" dirty="0"/>
          </a:p>
          <a:p>
            <a:pPr marL="0" indent="0">
              <a:buNone/>
            </a:pPr>
            <a:r>
              <a:rPr lang="es-GT" i="1" dirty="0"/>
              <a:t>	C </a:t>
            </a:r>
            <a:r>
              <a:rPr lang="es-GT" dirty="0"/>
              <a:t>→ </a:t>
            </a:r>
            <a:r>
              <a:rPr lang="es-GT" i="1" dirty="0"/>
              <a:t>c </a:t>
            </a:r>
            <a:r>
              <a:rPr lang="es-GT" i="1" dirty="0" err="1"/>
              <a:t>C</a:t>
            </a:r>
            <a:r>
              <a:rPr lang="es-GT" i="1" dirty="0"/>
              <a:t> </a:t>
            </a:r>
          </a:p>
          <a:p>
            <a:pPr marL="0" indent="0">
              <a:buNone/>
            </a:pPr>
            <a:r>
              <a:rPr lang="es-GT" i="1" dirty="0"/>
              <a:t>	C </a:t>
            </a:r>
            <a:r>
              <a:rPr lang="es-GT" dirty="0"/>
              <a:t>→ </a:t>
            </a:r>
            <a:r>
              <a:rPr lang="es-GT" i="1" dirty="0"/>
              <a:t>d</a:t>
            </a:r>
          </a:p>
          <a:p>
            <a:pPr marL="0" indent="0">
              <a:buNone/>
            </a:pPr>
            <a:endParaRPr lang="es-GT" sz="1600" b="1" i="1" dirty="0"/>
          </a:p>
          <a:p>
            <a:pPr marL="0" indent="0">
              <a:buNone/>
            </a:pPr>
            <a:r>
              <a:rPr lang="es-GT" sz="1600" b="1" i="1" dirty="0" err="1"/>
              <a:t>Io</a:t>
            </a:r>
            <a:r>
              <a:rPr lang="es-GT" sz="1600" b="1" i="1" dirty="0"/>
              <a:t> siempre inicia con</a:t>
            </a:r>
          </a:p>
          <a:p>
            <a:pPr marL="0" indent="0">
              <a:buNone/>
            </a:pPr>
            <a:r>
              <a:rPr lang="es-GT" sz="1600" b="1" i="1" dirty="0"/>
              <a:t>S’ </a:t>
            </a:r>
            <a:r>
              <a:rPr lang="es-GT" sz="1600" dirty="0"/>
              <a:t>→ .S,$</a:t>
            </a:r>
            <a:endParaRPr lang="es-GT" sz="1600" b="1" dirty="0"/>
          </a:p>
        </p:txBody>
      </p:sp>
      <p:sp>
        <p:nvSpPr>
          <p:cNvPr id="11" name="TextBox 10">
            <a:extLst>
              <a:ext uri="{FF2B5EF4-FFF2-40B4-BE49-F238E27FC236}">
                <a16:creationId xmlns:a16="http://schemas.microsoft.com/office/drawing/2014/main" xmlns="" id="{DDD5F0E2-0D5E-4A11-A568-B4FD69F487FE}"/>
              </a:ext>
            </a:extLst>
          </p:cNvPr>
          <p:cNvSpPr txBox="1"/>
          <p:nvPr/>
        </p:nvSpPr>
        <p:spPr>
          <a:xfrm>
            <a:off x="111327" y="1557997"/>
            <a:ext cx="2706020" cy="369332"/>
          </a:xfrm>
          <a:prstGeom prst="rect">
            <a:avLst/>
          </a:prstGeom>
          <a:noFill/>
        </p:spPr>
        <p:txBody>
          <a:bodyPr wrap="square" rtlCol="0">
            <a:spAutoFit/>
          </a:bodyPr>
          <a:lstStyle/>
          <a:p>
            <a:r>
              <a:rPr lang="es-GT" dirty="0"/>
              <a:t>Gramática Aumentada</a:t>
            </a:r>
          </a:p>
        </p:txBody>
      </p:sp>
      <p:cxnSp>
        <p:nvCxnSpPr>
          <p:cNvPr id="13" name="Straight Arrow Connector 12">
            <a:extLst>
              <a:ext uri="{FF2B5EF4-FFF2-40B4-BE49-F238E27FC236}">
                <a16:creationId xmlns:a16="http://schemas.microsoft.com/office/drawing/2014/main" xmlns="" id="{BE746683-9138-42E7-8913-65A24F0CCCC7}"/>
              </a:ext>
            </a:extLst>
          </p:cNvPr>
          <p:cNvCxnSpPr/>
          <p:nvPr/>
        </p:nvCxnSpPr>
        <p:spPr>
          <a:xfrm>
            <a:off x="1272208" y="1927329"/>
            <a:ext cx="0" cy="374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xmlns="" id="{770FDD37-D2B2-42C1-88EA-46B6DB304A40}"/>
              </a:ext>
            </a:extLst>
          </p:cNvPr>
          <p:cNvGrpSpPr/>
          <p:nvPr/>
        </p:nvGrpSpPr>
        <p:grpSpPr>
          <a:xfrm>
            <a:off x="2742238" y="1524004"/>
            <a:ext cx="3649422" cy="5024398"/>
            <a:chOff x="2703445" y="1751981"/>
            <a:chExt cx="3313351" cy="4582235"/>
          </a:xfrm>
        </p:grpSpPr>
        <p:pic>
          <p:nvPicPr>
            <p:cNvPr id="3" name="Picture 2">
              <a:extLst>
                <a:ext uri="{FF2B5EF4-FFF2-40B4-BE49-F238E27FC236}">
                  <a16:creationId xmlns:a16="http://schemas.microsoft.com/office/drawing/2014/main" xmlns="" id="{003B946F-ADA4-42C9-9D61-FF990B8905C2}"/>
                </a:ext>
              </a:extLst>
            </p:cNvPr>
            <p:cNvPicPr>
              <a:picLocks noChangeAspect="1"/>
            </p:cNvPicPr>
            <p:nvPr/>
          </p:nvPicPr>
          <p:blipFill rotWithShape="1">
            <a:blip r:embed="rId2"/>
            <a:srcRect l="33913" t="26269" r="53370" b="60391"/>
            <a:stretch/>
          </p:blipFill>
          <p:spPr>
            <a:xfrm>
              <a:off x="2712620" y="1751981"/>
              <a:ext cx="1550502" cy="914400"/>
            </a:xfrm>
            <a:prstGeom prst="rect">
              <a:avLst/>
            </a:prstGeom>
          </p:spPr>
        </p:pic>
        <p:pic>
          <p:nvPicPr>
            <p:cNvPr id="4" name="Picture 3">
              <a:extLst>
                <a:ext uri="{FF2B5EF4-FFF2-40B4-BE49-F238E27FC236}">
                  <a16:creationId xmlns:a16="http://schemas.microsoft.com/office/drawing/2014/main" xmlns="" id="{8CAED269-2E65-40FC-9AA2-9AF58D0F14B5}"/>
                </a:ext>
              </a:extLst>
            </p:cNvPr>
            <p:cNvPicPr>
              <a:picLocks noChangeAspect="1"/>
            </p:cNvPicPr>
            <p:nvPr/>
          </p:nvPicPr>
          <p:blipFill rotWithShape="1">
            <a:blip r:embed="rId2"/>
            <a:srcRect l="33913" t="58748" r="55326" b="36805"/>
            <a:stretch/>
          </p:blipFill>
          <p:spPr>
            <a:xfrm>
              <a:off x="2712620" y="2926521"/>
              <a:ext cx="1311954" cy="304800"/>
            </a:xfrm>
            <a:prstGeom prst="rect">
              <a:avLst/>
            </a:prstGeom>
          </p:spPr>
        </p:pic>
        <p:pic>
          <p:nvPicPr>
            <p:cNvPr id="6" name="Picture 5">
              <a:extLst>
                <a:ext uri="{FF2B5EF4-FFF2-40B4-BE49-F238E27FC236}">
                  <a16:creationId xmlns:a16="http://schemas.microsoft.com/office/drawing/2014/main" xmlns="" id="{A8038CC7-B276-4DD7-84F5-94C5005040AC}"/>
                </a:ext>
              </a:extLst>
            </p:cNvPr>
            <p:cNvPicPr>
              <a:picLocks noChangeAspect="1"/>
            </p:cNvPicPr>
            <p:nvPr/>
          </p:nvPicPr>
          <p:blipFill rotWithShape="1">
            <a:blip r:embed="rId2"/>
            <a:srcRect l="33805" t="71863" r="53478" b="14797"/>
            <a:stretch/>
          </p:blipFill>
          <p:spPr>
            <a:xfrm>
              <a:off x="2709939" y="3383102"/>
              <a:ext cx="1550502" cy="914401"/>
            </a:xfrm>
            <a:prstGeom prst="rect">
              <a:avLst/>
            </a:prstGeom>
          </p:spPr>
        </p:pic>
        <p:pic>
          <p:nvPicPr>
            <p:cNvPr id="7" name="Picture 6">
              <a:extLst>
                <a:ext uri="{FF2B5EF4-FFF2-40B4-BE49-F238E27FC236}">
                  <a16:creationId xmlns:a16="http://schemas.microsoft.com/office/drawing/2014/main" xmlns="" id="{63F4746C-C20D-4B2F-8DD4-043E3311EB98}"/>
                </a:ext>
              </a:extLst>
            </p:cNvPr>
            <p:cNvPicPr>
              <a:picLocks noChangeAspect="1"/>
            </p:cNvPicPr>
            <p:nvPr/>
          </p:nvPicPr>
          <p:blipFill rotWithShape="1">
            <a:blip r:embed="rId3"/>
            <a:srcRect l="30544" t="30923" r="57174" b="58295"/>
            <a:stretch/>
          </p:blipFill>
          <p:spPr>
            <a:xfrm>
              <a:off x="2709939" y="4312479"/>
              <a:ext cx="1497496" cy="739052"/>
            </a:xfrm>
            <a:prstGeom prst="rect">
              <a:avLst/>
            </a:prstGeom>
          </p:spPr>
        </p:pic>
        <p:pic>
          <p:nvPicPr>
            <p:cNvPr id="8" name="Picture 7">
              <a:extLst>
                <a:ext uri="{FF2B5EF4-FFF2-40B4-BE49-F238E27FC236}">
                  <a16:creationId xmlns:a16="http://schemas.microsoft.com/office/drawing/2014/main" xmlns="" id="{33725D5D-AEED-492E-8746-6E4915067FC1}"/>
                </a:ext>
              </a:extLst>
            </p:cNvPr>
            <p:cNvPicPr>
              <a:picLocks noChangeAspect="1"/>
            </p:cNvPicPr>
            <p:nvPr/>
          </p:nvPicPr>
          <p:blipFill rotWithShape="1">
            <a:blip r:embed="rId3"/>
            <a:srcRect l="30544" t="49331" r="58043" b="46222"/>
            <a:stretch/>
          </p:blipFill>
          <p:spPr>
            <a:xfrm>
              <a:off x="2703445" y="5239458"/>
              <a:ext cx="1391475" cy="304800"/>
            </a:xfrm>
            <a:prstGeom prst="rect">
              <a:avLst/>
            </a:prstGeom>
          </p:spPr>
        </p:pic>
        <p:pic>
          <p:nvPicPr>
            <p:cNvPr id="12" name="Picture 11">
              <a:extLst>
                <a:ext uri="{FF2B5EF4-FFF2-40B4-BE49-F238E27FC236}">
                  <a16:creationId xmlns:a16="http://schemas.microsoft.com/office/drawing/2014/main" xmlns="" id="{9C5E6E9F-DE89-4753-A887-14D9DA4B5E34}"/>
                </a:ext>
              </a:extLst>
            </p:cNvPr>
            <p:cNvPicPr>
              <a:picLocks noChangeAspect="1"/>
            </p:cNvPicPr>
            <p:nvPr/>
          </p:nvPicPr>
          <p:blipFill rotWithShape="1">
            <a:blip r:embed="rId3"/>
            <a:srcRect l="30543" t="64885" r="58261" b="29008"/>
            <a:stretch/>
          </p:blipFill>
          <p:spPr>
            <a:xfrm>
              <a:off x="2703445" y="5915586"/>
              <a:ext cx="1364971" cy="418630"/>
            </a:xfrm>
            <a:prstGeom prst="rect">
              <a:avLst/>
            </a:prstGeom>
          </p:spPr>
        </p:pic>
        <p:pic>
          <p:nvPicPr>
            <p:cNvPr id="15" name="Picture 14">
              <a:extLst>
                <a:ext uri="{FF2B5EF4-FFF2-40B4-BE49-F238E27FC236}">
                  <a16:creationId xmlns:a16="http://schemas.microsoft.com/office/drawing/2014/main" xmlns="" id="{48848A44-7AA3-4C1D-A350-9DC32B2CF25A}"/>
                </a:ext>
              </a:extLst>
            </p:cNvPr>
            <p:cNvPicPr>
              <a:picLocks noChangeAspect="1"/>
            </p:cNvPicPr>
            <p:nvPr/>
          </p:nvPicPr>
          <p:blipFill rotWithShape="1">
            <a:blip r:embed="rId3"/>
            <a:srcRect l="30435" t="80731" r="58152" b="10030"/>
            <a:stretch/>
          </p:blipFill>
          <p:spPr>
            <a:xfrm>
              <a:off x="4494839" y="1810577"/>
              <a:ext cx="1391475" cy="633309"/>
            </a:xfrm>
            <a:prstGeom prst="rect">
              <a:avLst/>
            </a:prstGeom>
          </p:spPr>
        </p:pic>
        <p:pic>
          <p:nvPicPr>
            <p:cNvPr id="16" name="Picture 15">
              <a:extLst>
                <a:ext uri="{FF2B5EF4-FFF2-40B4-BE49-F238E27FC236}">
                  <a16:creationId xmlns:a16="http://schemas.microsoft.com/office/drawing/2014/main" xmlns="" id="{F02B8CF4-47D3-4F8D-92BE-BDAFC69B71BE}"/>
                </a:ext>
              </a:extLst>
            </p:cNvPr>
            <p:cNvPicPr>
              <a:picLocks noChangeAspect="1"/>
            </p:cNvPicPr>
            <p:nvPr/>
          </p:nvPicPr>
          <p:blipFill rotWithShape="1">
            <a:blip r:embed="rId4"/>
            <a:srcRect l="30435" t="40833" r="58152" b="54720"/>
            <a:stretch/>
          </p:blipFill>
          <p:spPr>
            <a:xfrm>
              <a:off x="4494839" y="2798278"/>
              <a:ext cx="1391475" cy="304800"/>
            </a:xfrm>
            <a:prstGeom prst="rect">
              <a:avLst/>
            </a:prstGeom>
          </p:spPr>
        </p:pic>
        <p:pic>
          <p:nvPicPr>
            <p:cNvPr id="17" name="Picture 16">
              <a:extLst>
                <a:ext uri="{FF2B5EF4-FFF2-40B4-BE49-F238E27FC236}">
                  <a16:creationId xmlns:a16="http://schemas.microsoft.com/office/drawing/2014/main" xmlns="" id="{D52E59AA-3901-447F-B0C5-11666A9F6EE7}"/>
                </a:ext>
              </a:extLst>
            </p:cNvPr>
            <p:cNvPicPr>
              <a:picLocks noChangeAspect="1"/>
            </p:cNvPicPr>
            <p:nvPr/>
          </p:nvPicPr>
          <p:blipFill rotWithShape="1">
            <a:blip r:embed="rId4"/>
            <a:srcRect l="30544" t="52884" r="57065" b="40784"/>
            <a:stretch/>
          </p:blipFill>
          <p:spPr>
            <a:xfrm>
              <a:off x="4506053" y="3469390"/>
              <a:ext cx="1510743" cy="434056"/>
            </a:xfrm>
            <a:prstGeom prst="rect">
              <a:avLst/>
            </a:prstGeom>
          </p:spPr>
        </p:pic>
        <p:pic>
          <p:nvPicPr>
            <p:cNvPr id="18" name="Picture 17">
              <a:extLst>
                <a:ext uri="{FF2B5EF4-FFF2-40B4-BE49-F238E27FC236}">
                  <a16:creationId xmlns:a16="http://schemas.microsoft.com/office/drawing/2014/main" xmlns="" id="{7BDB2E98-E4F8-4EDD-A09B-09A745C13110}"/>
                </a:ext>
              </a:extLst>
            </p:cNvPr>
            <p:cNvPicPr>
              <a:picLocks noChangeAspect="1"/>
            </p:cNvPicPr>
            <p:nvPr/>
          </p:nvPicPr>
          <p:blipFill rotWithShape="1">
            <a:blip r:embed="rId4"/>
            <a:srcRect l="30652" t="68132" r="57935" b="25230"/>
            <a:stretch/>
          </p:blipFill>
          <p:spPr>
            <a:xfrm>
              <a:off x="4485233" y="4226966"/>
              <a:ext cx="1391475" cy="455038"/>
            </a:xfrm>
            <a:prstGeom prst="rect">
              <a:avLst/>
            </a:prstGeom>
          </p:spPr>
        </p:pic>
      </p:grpSp>
      <p:pic>
        <p:nvPicPr>
          <p:cNvPr id="20" name="Picture 19">
            <a:extLst>
              <a:ext uri="{FF2B5EF4-FFF2-40B4-BE49-F238E27FC236}">
                <a16:creationId xmlns:a16="http://schemas.microsoft.com/office/drawing/2014/main" xmlns="" id="{68D31155-D768-4086-ABC3-E1752DB6CFD7}"/>
              </a:ext>
            </a:extLst>
          </p:cNvPr>
          <p:cNvPicPr>
            <a:picLocks noChangeAspect="1"/>
          </p:cNvPicPr>
          <p:nvPr/>
        </p:nvPicPr>
        <p:blipFill rotWithShape="1">
          <a:blip r:embed="rId5"/>
          <a:srcRect l="13370" t="19309" r="38912" b="8869"/>
          <a:stretch/>
        </p:blipFill>
        <p:spPr>
          <a:xfrm>
            <a:off x="6396131" y="1200186"/>
            <a:ext cx="5817705" cy="4923183"/>
          </a:xfrm>
          <a:prstGeom prst="rect">
            <a:avLst/>
          </a:prstGeom>
        </p:spPr>
      </p:pic>
    </p:spTree>
    <p:extLst>
      <p:ext uri="{BB962C8B-B14F-4D97-AF65-F5344CB8AC3E}">
        <p14:creationId xmlns:p14="http://schemas.microsoft.com/office/powerpoint/2010/main" val="37955725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Tabla de Análisis Sintáctico LR(1)</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ontent Placeholder 5">
            <a:extLst>
              <a:ext uri="{FF2B5EF4-FFF2-40B4-BE49-F238E27FC236}">
                <a16:creationId xmlns:a16="http://schemas.microsoft.com/office/drawing/2014/main" xmlns="" id="{7CC23C11-B1BE-40AC-AB8F-2157F5EDF384}"/>
              </a:ext>
            </a:extLst>
          </p:cNvPr>
          <p:cNvSpPr>
            <a:spLocks noGrp="1"/>
          </p:cNvSpPr>
          <p:nvPr>
            <p:ph idx="1"/>
          </p:nvPr>
        </p:nvSpPr>
        <p:spPr>
          <a:xfrm>
            <a:off x="677334" y="1444487"/>
            <a:ext cx="8596668" cy="4596875"/>
          </a:xfrm>
        </p:spPr>
        <p:txBody>
          <a:bodyPr>
            <a:normAutofit/>
          </a:bodyPr>
          <a:lstStyle/>
          <a:p>
            <a:r>
              <a:rPr lang="es-GT" dirty="0"/>
              <a:t>Acciones, el estado </a:t>
            </a:r>
            <a:r>
              <a:rPr lang="es-GT" i="1" dirty="0"/>
              <a:t>i </a:t>
            </a:r>
            <a:r>
              <a:rPr lang="es-GT" dirty="0"/>
              <a:t>del analizador sintáctico se construye a partir de </a:t>
            </a:r>
            <a:r>
              <a:rPr lang="es-GT" i="1" dirty="0" err="1"/>
              <a:t>Ii</a:t>
            </a:r>
            <a:r>
              <a:rPr lang="es-GT" dirty="0"/>
              <a:t>. La acción de análisis sintáctico para el estado </a:t>
            </a:r>
            <a:r>
              <a:rPr lang="es-GT" i="1" dirty="0"/>
              <a:t>i </a:t>
            </a:r>
            <a:r>
              <a:rPr lang="es-GT" dirty="0"/>
              <a:t>se determina de la siguiente manera.</a:t>
            </a:r>
          </a:p>
          <a:p>
            <a:pPr lvl="1"/>
            <a:r>
              <a:rPr lang="es-GT" dirty="0"/>
              <a:t>Si [</a:t>
            </a:r>
            <a:r>
              <a:rPr lang="es-GT" i="1" dirty="0"/>
              <a:t>A</a:t>
            </a:r>
            <a:r>
              <a:rPr lang="es-GT" dirty="0"/>
              <a:t>→</a:t>
            </a:r>
            <a:r>
              <a:rPr lang="es-GT" i="1" dirty="0"/>
              <a:t>α</a:t>
            </a:r>
            <a:r>
              <a:rPr lang="es-GT" dirty="0"/>
              <a:t>·</a:t>
            </a:r>
            <a:r>
              <a:rPr lang="es-GT" i="1" dirty="0"/>
              <a:t>aβ</a:t>
            </a:r>
            <a:r>
              <a:rPr lang="es-GT" dirty="0"/>
              <a:t>, </a:t>
            </a:r>
            <a:r>
              <a:rPr lang="es-GT" i="1" dirty="0"/>
              <a:t>b</a:t>
            </a:r>
            <a:r>
              <a:rPr lang="es-GT" dirty="0"/>
              <a:t>] está en </a:t>
            </a:r>
            <a:r>
              <a:rPr lang="es-GT" i="1" dirty="0" err="1"/>
              <a:t>Ii</a:t>
            </a:r>
            <a:r>
              <a:rPr lang="es-GT" dirty="0"/>
              <a:t>, e </a:t>
            </a:r>
            <a:r>
              <a:rPr lang="es-GT" dirty="0" err="1"/>
              <a:t>ir_A</a:t>
            </a:r>
            <a:r>
              <a:rPr lang="es-GT" dirty="0"/>
              <a:t>(</a:t>
            </a:r>
            <a:r>
              <a:rPr lang="es-GT" i="1" dirty="0" err="1"/>
              <a:t>Ii</a:t>
            </a:r>
            <a:r>
              <a:rPr lang="es-GT" dirty="0"/>
              <a:t>, </a:t>
            </a:r>
            <a:r>
              <a:rPr lang="es-GT" i="1" dirty="0"/>
              <a:t>a</a:t>
            </a:r>
            <a:r>
              <a:rPr lang="es-GT" dirty="0"/>
              <a:t>) = </a:t>
            </a:r>
            <a:r>
              <a:rPr lang="es-GT" i="1" dirty="0" err="1"/>
              <a:t>Ij</a:t>
            </a:r>
            <a:r>
              <a:rPr lang="es-GT" dirty="0"/>
              <a:t>, entonces hay que establecer ACCION[</a:t>
            </a:r>
            <a:r>
              <a:rPr lang="es-GT" i="1" dirty="0"/>
              <a:t>i</a:t>
            </a:r>
            <a:r>
              <a:rPr lang="es-GT" dirty="0"/>
              <a:t>, </a:t>
            </a:r>
            <a:r>
              <a:rPr lang="es-GT" i="1" dirty="0"/>
              <a:t>a</a:t>
            </a:r>
            <a:r>
              <a:rPr lang="es-GT" dirty="0"/>
              <a:t>] a “desplazar </a:t>
            </a:r>
            <a:r>
              <a:rPr lang="es-GT" i="1" dirty="0"/>
              <a:t>j</a:t>
            </a:r>
            <a:r>
              <a:rPr lang="es-GT" dirty="0"/>
              <a:t>”. Aquí, </a:t>
            </a:r>
            <a:r>
              <a:rPr lang="es-GT" i="1" dirty="0"/>
              <a:t>a </a:t>
            </a:r>
            <a:r>
              <a:rPr lang="es-GT" dirty="0"/>
              <a:t>debe ser una terminal.</a:t>
            </a:r>
          </a:p>
          <a:p>
            <a:pPr lvl="1"/>
            <a:r>
              <a:rPr lang="es-GT" dirty="0"/>
              <a:t>Si [</a:t>
            </a:r>
            <a:r>
              <a:rPr lang="es-GT" i="1" dirty="0"/>
              <a:t>A </a:t>
            </a:r>
            <a:r>
              <a:rPr lang="es-GT" dirty="0"/>
              <a:t>→ </a:t>
            </a:r>
            <a:r>
              <a:rPr lang="es-GT" i="1" dirty="0"/>
              <a:t>α</a:t>
            </a:r>
            <a:r>
              <a:rPr lang="es-GT" dirty="0"/>
              <a:t>·, </a:t>
            </a:r>
            <a:r>
              <a:rPr lang="es-GT" i="1" dirty="0"/>
              <a:t>a</a:t>
            </a:r>
            <a:r>
              <a:rPr lang="es-GT" dirty="0"/>
              <a:t>] está en </a:t>
            </a:r>
            <a:r>
              <a:rPr lang="es-GT" i="1" dirty="0" err="1"/>
              <a:t>Ii</a:t>
            </a:r>
            <a:r>
              <a:rPr lang="es-GT" dirty="0"/>
              <a:t>, </a:t>
            </a:r>
            <a:r>
              <a:rPr lang="es-GT" i="1" dirty="0"/>
              <a:t>A </a:t>
            </a:r>
            <a:r>
              <a:rPr lang="es-GT" dirty="0"/>
              <a:t>≠ </a:t>
            </a:r>
            <a:r>
              <a:rPr lang="es-GT" i="1" dirty="0"/>
              <a:t>S</a:t>
            </a:r>
            <a:r>
              <a:rPr lang="es-GT" dirty="0"/>
              <a:t>, entonces hay que establecer ACCION[</a:t>
            </a:r>
            <a:r>
              <a:rPr lang="es-GT" i="1" dirty="0"/>
              <a:t>i</a:t>
            </a:r>
            <a:r>
              <a:rPr lang="es-GT" dirty="0"/>
              <a:t>, </a:t>
            </a:r>
            <a:r>
              <a:rPr lang="es-GT" i="1" dirty="0"/>
              <a:t>a</a:t>
            </a:r>
            <a:r>
              <a:rPr lang="es-GT" dirty="0"/>
              <a:t>] a “reducir </a:t>
            </a:r>
            <a:r>
              <a:rPr lang="es-GT" i="1" dirty="0"/>
              <a:t>A </a:t>
            </a:r>
            <a:r>
              <a:rPr lang="es-GT" dirty="0"/>
              <a:t>→ </a:t>
            </a:r>
            <a:r>
              <a:rPr lang="el-GR" i="1" dirty="0"/>
              <a:t>α</a:t>
            </a:r>
            <a:r>
              <a:rPr lang="el-GR" dirty="0"/>
              <a:t>”.</a:t>
            </a:r>
          </a:p>
          <a:p>
            <a:pPr lvl="1"/>
            <a:r>
              <a:rPr lang="es-GT" dirty="0"/>
              <a:t>Si [</a:t>
            </a:r>
            <a:r>
              <a:rPr lang="es-GT" i="1" dirty="0"/>
              <a:t>S’ </a:t>
            </a:r>
            <a:r>
              <a:rPr lang="es-GT" dirty="0"/>
              <a:t>→ </a:t>
            </a:r>
            <a:r>
              <a:rPr lang="es-GT" i="1" dirty="0"/>
              <a:t>S</a:t>
            </a:r>
            <a:r>
              <a:rPr lang="es-GT" dirty="0"/>
              <a:t>·, $] está en </a:t>
            </a:r>
            <a:r>
              <a:rPr lang="es-GT" i="1" dirty="0" err="1"/>
              <a:t>Ii</a:t>
            </a:r>
            <a:r>
              <a:rPr lang="es-GT" dirty="0"/>
              <a:t>, entonces hay que establecer ACCION[</a:t>
            </a:r>
            <a:r>
              <a:rPr lang="es-GT" i="1" dirty="0"/>
              <a:t>i</a:t>
            </a:r>
            <a:r>
              <a:rPr lang="es-GT" dirty="0"/>
              <a:t>, $] a “aceptar”. IR_A</a:t>
            </a:r>
          </a:p>
          <a:p>
            <a:r>
              <a:rPr lang="es-GT" dirty="0"/>
              <a:t>Las transiciones </a:t>
            </a:r>
            <a:r>
              <a:rPr lang="es-GT" dirty="0" err="1"/>
              <a:t>ir_A</a:t>
            </a:r>
            <a:r>
              <a:rPr lang="es-GT" dirty="0"/>
              <a:t> para el estado </a:t>
            </a:r>
            <a:r>
              <a:rPr lang="es-GT" i="1" dirty="0"/>
              <a:t>i </a:t>
            </a:r>
            <a:r>
              <a:rPr lang="es-GT" dirty="0"/>
              <a:t>se construyen para todos los no terminales </a:t>
            </a:r>
            <a:r>
              <a:rPr lang="es-GT" i="1" dirty="0"/>
              <a:t>A </a:t>
            </a:r>
            <a:r>
              <a:rPr lang="es-GT" dirty="0"/>
              <a:t>usando la regla: Si </a:t>
            </a:r>
            <a:r>
              <a:rPr lang="es-GT" dirty="0" err="1"/>
              <a:t>ir_A</a:t>
            </a:r>
            <a:r>
              <a:rPr lang="es-GT" dirty="0"/>
              <a:t>(</a:t>
            </a:r>
            <a:r>
              <a:rPr lang="es-GT" i="1" dirty="0" err="1"/>
              <a:t>Ii</a:t>
            </a:r>
            <a:r>
              <a:rPr lang="es-GT" dirty="0"/>
              <a:t>, </a:t>
            </a:r>
            <a:r>
              <a:rPr lang="es-GT" i="1" dirty="0"/>
              <a:t>A</a:t>
            </a:r>
            <a:r>
              <a:rPr lang="es-GT" dirty="0"/>
              <a:t>) = </a:t>
            </a:r>
            <a:r>
              <a:rPr lang="es-GT" i="1" dirty="0" err="1"/>
              <a:t>Ij</a:t>
            </a:r>
            <a:r>
              <a:rPr lang="es-GT" dirty="0"/>
              <a:t>, entonces </a:t>
            </a:r>
            <a:r>
              <a:rPr lang="es-GT" dirty="0" err="1"/>
              <a:t>ir_A</a:t>
            </a:r>
            <a:r>
              <a:rPr lang="es-GT" dirty="0"/>
              <a:t>[</a:t>
            </a:r>
            <a:r>
              <a:rPr lang="es-GT" i="1" dirty="0"/>
              <a:t>i</a:t>
            </a:r>
            <a:r>
              <a:rPr lang="es-GT" dirty="0"/>
              <a:t>, </a:t>
            </a:r>
            <a:r>
              <a:rPr lang="es-GT" i="1" dirty="0"/>
              <a:t>A</a:t>
            </a:r>
            <a:r>
              <a:rPr lang="es-GT" dirty="0"/>
              <a:t>] = </a:t>
            </a:r>
            <a:r>
              <a:rPr lang="es-GT" i="1" dirty="0"/>
              <a:t>j</a:t>
            </a:r>
            <a:r>
              <a:rPr lang="es-GT" dirty="0"/>
              <a:t>.</a:t>
            </a:r>
          </a:p>
          <a:p>
            <a:r>
              <a:rPr lang="es-GT" dirty="0"/>
              <a:t>Resto de Entradas son Error</a:t>
            </a:r>
          </a:p>
          <a:p>
            <a:r>
              <a:rPr lang="es-GT" dirty="0"/>
              <a:t>Si existen conflicto se concluye que la gramática no es LR(1)</a:t>
            </a:r>
          </a:p>
        </p:txBody>
      </p:sp>
    </p:spTree>
    <p:extLst>
      <p:ext uri="{BB962C8B-B14F-4D97-AF65-F5344CB8AC3E}">
        <p14:creationId xmlns:p14="http://schemas.microsoft.com/office/powerpoint/2010/main" val="3915678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a:xfrm>
            <a:off x="483107" y="37882"/>
            <a:ext cx="8596668" cy="1320800"/>
          </a:xfrm>
        </p:spPr>
        <p:txBody>
          <a:bodyPr/>
          <a:lstStyle/>
          <a:p>
            <a:r>
              <a:rPr lang="es-GT" dirty="0"/>
              <a:t>Tabla de Análisis Sintáctico LR(1)</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10" name="Content Placeholder 2">
            <a:extLst>
              <a:ext uri="{FF2B5EF4-FFF2-40B4-BE49-F238E27FC236}">
                <a16:creationId xmlns:a16="http://schemas.microsoft.com/office/drawing/2014/main" xmlns="" id="{6181DCF7-6317-4BF0-BFA4-4EC8AF6DB313}"/>
              </a:ext>
            </a:extLst>
          </p:cNvPr>
          <p:cNvSpPr txBox="1">
            <a:spLocks/>
          </p:cNvSpPr>
          <p:nvPr/>
        </p:nvSpPr>
        <p:spPr>
          <a:xfrm>
            <a:off x="476894" y="5279535"/>
            <a:ext cx="2655589" cy="15784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i="1" dirty="0">
                <a:highlight>
                  <a:srgbClr val="FFFF00"/>
                </a:highlight>
              </a:rPr>
              <a:t>1</a:t>
            </a:r>
            <a:r>
              <a:rPr lang="es-GT" sz="1600" b="1" i="1" dirty="0"/>
              <a:t>	</a:t>
            </a:r>
            <a:r>
              <a:rPr lang="es-GT" i="1" dirty="0"/>
              <a:t>S </a:t>
            </a:r>
            <a:r>
              <a:rPr lang="es-GT" dirty="0"/>
              <a:t>→ </a:t>
            </a:r>
            <a:r>
              <a:rPr lang="es-GT" i="1" dirty="0"/>
              <a:t>C </a:t>
            </a:r>
            <a:r>
              <a:rPr lang="es-GT" i="1" dirty="0" err="1"/>
              <a:t>C</a:t>
            </a:r>
            <a:r>
              <a:rPr lang="es-GT" i="1" dirty="0"/>
              <a:t> </a:t>
            </a:r>
            <a:endParaRPr lang="es-GT" dirty="0"/>
          </a:p>
          <a:p>
            <a:pPr marL="0" indent="0">
              <a:buNone/>
            </a:pPr>
            <a:r>
              <a:rPr lang="es-GT" i="1" dirty="0">
                <a:highlight>
                  <a:srgbClr val="FFFF00"/>
                </a:highlight>
              </a:rPr>
              <a:t>2</a:t>
            </a:r>
            <a:r>
              <a:rPr lang="es-GT" i="1" dirty="0"/>
              <a:t>	C </a:t>
            </a:r>
            <a:r>
              <a:rPr lang="es-GT" dirty="0"/>
              <a:t>→ </a:t>
            </a:r>
            <a:r>
              <a:rPr lang="es-GT" i="1" dirty="0"/>
              <a:t>c </a:t>
            </a:r>
            <a:r>
              <a:rPr lang="es-GT" i="1" dirty="0" err="1"/>
              <a:t>C</a:t>
            </a:r>
            <a:r>
              <a:rPr lang="es-GT" i="1" dirty="0"/>
              <a:t> </a:t>
            </a:r>
          </a:p>
          <a:p>
            <a:pPr marL="0" indent="0">
              <a:buNone/>
            </a:pPr>
            <a:r>
              <a:rPr lang="es-GT" i="1" dirty="0">
                <a:highlight>
                  <a:srgbClr val="FFFF00"/>
                </a:highlight>
              </a:rPr>
              <a:t>3</a:t>
            </a:r>
            <a:r>
              <a:rPr lang="es-GT" i="1" dirty="0"/>
              <a:t>	C </a:t>
            </a:r>
            <a:r>
              <a:rPr lang="es-GT" dirty="0"/>
              <a:t>→ </a:t>
            </a:r>
            <a:r>
              <a:rPr lang="es-GT" i="1" dirty="0"/>
              <a:t>d</a:t>
            </a:r>
          </a:p>
          <a:p>
            <a:pPr marL="0" indent="0">
              <a:buNone/>
            </a:pPr>
            <a:endParaRPr lang="es-GT" sz="1600" b="1" i="1" dirty="0"/>
          </a:p>
        </p:txBody>
      </p:sp>
      <p:grpSp>
        <p:nvGrpSpPr>
          <p:cNvPr id="19" name="Group 18">
            <a:extLst>
              <a:ext uri="{FF2B5EF4-FFF2-40B4-BE49-F238E27FC236}">
                <a16:creationId xmlns:a16="http://schemas.microsoft.com/office/drawing/2014/main" xmlns="" id="{770FDD37-D2B2-42C1-88EA-46B6DB304A40}"/>
              </a:ext>
            </a:extLst>
          </p:cNvPr>
          <p:cNvGrpSpPr/>
          <p:nvPr/>
        </p:nvGrpSpPr>
        <p:grpSpPr>
          <a:xfrm>
            <a:off x="322494" y="873771"/>
            <a:ext cx="3337867" cy="4211130"/>
            <a:chOff x="2703445" y="1751981"/>
            <a:chExt cx="3313351" cy="4582235"/>
          </a:xfrm>
        </p:grpSpPr>
        <p:pic>
          <p:nvPicPr>
            <p:cNvPr id="3" name="Picture 2">
              <a:extLst>
                <a:ext uri="{FF2B5EF4-FFF2-40B4-BE49-F238E27FC236}">
                  <a16:creationId xmlns:a16="http://schemas.microsoft.com/office/drawing/2014/main" xmlns="" id="{003B946F-ADA4-42C9-9D61-FF990B8905C2}"/>
                </a:ext>
              </a:extLst>
            </p:cNvPr>
            <p:cNvPicPr>
              <a:picLocks noChangeAspect="1"/>
            </p:cNvPicPr>
            <p:nvPr/>
          </p:nvPicPr>
          <p:blipFill rotWithShape="1">
            <a:blip r:embed="rId2"/>
            <a:srcRect l="33913" t="26269" r="53370" b="60391"/>
            <a:stretch/>
          </p:blipFill>
          <p:spPr>
            <a:xfrm>
              <a:off x="2712620" y="1751981"/>
              <a:ext cx="1550502" cy="914400"/>
            </a:xfrm>
            <a:prstGeom prst="rect">
              <a:avLst/>
            </a:prstGeom>
          </p:spPr>
        </p:pic>
        <p:pic>
          <p:nvPicPr>
            <p:cNvPr id="4" name="Picture 3">
              <a:extLst>
                <a:ext uri="{FF2B5EF4-FFF2-40B4-BE49-F238E27FC236}">
                  <a16:creationId xmlns:a16="http://schemas.microsoft.com/office/drawing/2014/main" xmlns="" id="{8CAED269-2E65-40FC-9AA2-9AF58D0F14B5}"/>
                </a:ext>
              </a:extLst>
            </p:cNvPr>
            <p:cNvPicPr>
              <a:picLocks noChangeAspect="1"/>
            </p:cNvPicPr>
            <p:nvPr/>
          </p:nvPicPr>
          <p:blipFill rotWithShape="1">
            <a:blip r:embed="rId2"/>
            <a:srcRect l="33913" t="58748" r="55326" b="36805"/>
            <a:stretch/>
          </p:blipFill>
          <p:spPr>
            <a:xfrm>
              <a:off x="2712620" y="2926521"/>
              <a:ext cx="1311954" cy="304800"/>
            </a:xfrm>
            <a:prstGeom prst="rect">
              <a:avLst/>
            </a:prstGeom>
          </p:spPr>
        </p:pic>
        <p:pic>
          <p:nvPicPr>
            <p:cNvPr id="6" name="Picture 5">
              <a:extLst>
                <a:ext uri="{FF2B5EF4-FFF2-40B4-BE49-F238E27FC236}">
                  <a16:creationId xmlns:a16="http://schemas.microsoft.com/office/drawing/2014/main" xmlns="" id="{A8038CC7-B276-4DD7-84F5-94C5005040AC}"/>
                </a:ext>
              </a:extLst>
            </p:cNvPr>
            <p:cNvPicPr>
              <a:picLocks noChangeAspect="1"/>
            </p:cNvPicPr>
            <p:nvPr/>
          </p:nvPicPr>
          <p:blipFill rotWithShape="1">
            <a:blip r:embed="rId2"/>
            <a:srcRect l="33805" t="71863" r="53478" b="14797"/>
            <a:stretch/>
          </p:blipFill>
          <p:spPr>
            <a:xfrm>
              <a:off x="2709939" y="3383102"/>
              <a:ext cx="1550502" cy="914401"/>
            </a:xfrm>
            <a:prstGeom prst="rect">
              <a:avLst/>
            </a:prstGeom>
          </p:spPr>
        </p:pic>
        <p:pic>
          <p:nvPicPr>
            <p:cNvPr id="7" name="Picture 6">
              <a:extLst>
                <a:ext uri="{FF2B5EF4-FFF2-40B4-BE49-F238E27FC236}">
                  <a16:creationId xmlns:a16="http://schemas.microsoft.com/office/drawing/2014/main" xmlns="" id="{63F4746C-C20D-4B2F-8DD4-043E3311EB98}"/>
                </a:ext>
              </a:extLst>
            </p:cNvPr>
            <p:cNvPicPr>
              <a:picLocks noChangeAspect="1"/>
            </p:cNvPicPr>
            <p:nvPr/>
          </p:nvPicPr>
          <p:blipFill rotWithShape="1">
            <a:blip r:embed="rId3"/>
            <a:srcRect l="30544" t="30923" r="57174" b="58295"/>
            <a:stretch/>
          </p:blipFill>
          <p:spPr>
            <a:xfrm>
              <a:off x="2709939" y="4312479"/>
              <a:ext cx="1497496" cy="739052"/>
            </a:xfrm>
            <a:prstGeom prst="rect">
              <a:avLst/>
            </a:prstGeom>
          </p:spPr>
        </p:pic>
        <p:pic>
          <p:nvPicPr>
            <p:cNvPr id="8" name="Picture 7">
              <a:extLst>
                <a:ext uri="{FF2B5EF4-FFF2-40B4-BE49-F238E27FC236}">
                  <a16:creationId xmlns:a16="http://schemas.microsoft.com/office/drawing/2014/main" xmlns="" id="{33725D5D-AEED-492E-8746-6E4915067FC1}"/>
                </a:ext>
              </a:extLst>
            </p:cNvPr>
            <p:cNvPicPr>
              <a:picLocks noChangeAspect="1"/>
            </p:cNvPicPr>
            <p:nvPr/>
          </p:nvPicPr>
          <p:blipFill rotWithShape="1">
            <a:blip r:embed="rId3"/>
            <a:srcRect l="30544" t="49331" r="58043" b="46222"/>
            <a:stretch/>
          </p:blipFill>
          <p:spPr>
            <a:xfrm>
              <a:off x="2703445" y="5239458"/>
              <a:ext cx="1391475" cy="304800"/>
            </a:xfrm>
            <a:prstGeom prst="rect">
              <a:avLst/>
            </a:prstGeom>
          </p:spPr>
        </p:pic>
        <p:pic>
          <p:nvPicPr>
            <p:cNvPr id="12" name="Picture 11">
              <a:extLst>
                <a:ext uri="{FF2B5EF4-FFF2-40B4-BE49-F238E27FC236}">
                  <a16:creationId xmlns:a16="http://schemas.microsoft.com/office/drawing/2014/main" xmlns="" id="{9C5E6E9F-DE89-4753-A887-14D9DA4B5E34}"/>
                </a:ext>
              </a:extLst>
            </p:cNvPr>
            <p:cNvPicPr>
              <a:picLocks noChangeAspect="1"/>
            </p:cNvPicPr>
            <p:nvPr/>
          </p:nvPicPr>
          <p:blipFill rotWithShape="1">
            <a:blip r:embed="rId3"/>
            <a:srcRect l="30543" t="64885" r="58261" b="29008"/>
            <a:stretch/>
          </p:blipFill>
          <p:spPr>
            <a:xfrm>
              <a:off x="2703445" y="5915586"/>
              <a:ext cx="1364971" cy="418630"/>
            </a:xfrm>
            <a:prstGeom prst="rect">
              <a:avLst/>
            </a:prstGeom>
          </p:spPr>
        </p:pic>
        <p:pic>
          <p:nvPicPr>
            <p:cNvPr id="15" name="Picture 14">
              <a:extLst>
                <a:ext uri="{FF2B5EF4-FFF2-40B4-BE49-F238E27FC236}">
                  <a16:creationId xmlns:a16="http://schemas.microsoft.com/office/drawing/2014/main" xmlns="" id="{48848A44-7AA3-4C1D-A350-9DC32B2CF25A}"/>
                </a:ext>
              </a:extLst>
            </p:cNvPr>
            <p:cNvPicPr>
              <a:picLocks noChangeAspect="1"/>
            </p:cNvPicPr>
            <p:nvPr/>
          </p:nvPicPr>
          <p:blipFill rotWithShape="1">
            <a:blip r:embed="rId3"/>
            <a:srcRect l="30435" t="80731" r="58152" b="10030"/>
            <a:stretch/>
          </p:blipFill>
          <p:spPr>
            <a:xfrm>
              <a:off x="4494839" y="1810577"/>
              <a:ext cx="1391475" cy="633309"/>
            </a:xfrm>
            <a:prstGeom prst="rect">
              <a:avLst/>
            </a:prstGeom>
          </p:spPr>
        </p:pic>
        <p:pic>
          <p:nvPicPr>
            <p:cNvPr id="16" name="Picture 15">
              <a:extLst>
                <a:ext uri="{FF2B5EF4-FFF2-40B4-BE49-F238E27FC236}">
                  <a16:creationId xmlns:a16="http://schemas.microsoft.com/office/drawing/2014/main" xmlns="" id="{F02B8CF4-47D3-4F8D-92BE-BDAFC69B71BE}"/>
                </a:ext>
              </a:extLst>
            </p:cNvPr>
            <p:cNvPicPr>
              <a:picLocks noChangeAspect="1"/>
            </p:cNvPicPr>
            <p:nvPr/>
          </p:nvPicPr>
          <p:blipFill rotWithShape="1">
            <a:blip r:embed="rId4"/>
            <a:srcRect l="30435" t="40833" r="58152" b="54720"/>
            <a:stretch/>
          </p:blipFill>
          <p:spPr>
            <a:xfrm>
              <a:off x="4494839" y="2798278"/>
              <a:ext cx="1391475" cy="304800"/>
            </a:xfrm>
            <a:prstGeom prst="rect">
              <a:avLst/>
            </a:prstGeom>
          </p:spPr>
        </p:pic>
        <p:pic>
          <p:nvPicPr>
            <p:cNvPr id="17" name="Picture 16">
              <a:extLst>
                <a:ext uri="{FF2B5EF4-FFF2-40B4-BE49-F238E27FC236}">
                  <a16:creationId xmlns:a16="http://schemas.microsoft.com/office/drawing/2014/main" xmlns="" id="{D52E59AA-3901-447F-B0C5-11666A9F6EE7}"/>
                </a:ext>
              </a:extLst>
            </p:cNvPr>
            <p:cNvPicPr>
              <a:picLocks noChangeAspect="1"/>
            </p:cNvPicPr>
            <p:nvPr/>
          </p:nvPicPr>
          <p:blipFill rotWithShape="1">
            <a:blip r:embed="rId4"/>
            <a:srcRect l="30544" t="52884" r="57065" b="40784"/>
            <a:stretch/>
          </p:blipFill>
          <p:spPr>
            <a:xfrm>
              <a:off x="4506053" y="3469390"/>
              <a:ext cx="1510743" cy="434056"/>
            </a:xfrm>
            <a:prstGeom prst="rect">
              <a:avLst/>
            </a:prstGeom>
          </p:spPr>
        </p:pic>
        <p:pic>
          <p:nvPicPr>
            <p:cNvPr id="18" name="Picture 17">
              <a:extLst>
                <a:ext uri="{FF2B5EF4-FFF2-40B4-BE49-F238E27FC236}">
                  <a16:creationId xmlns:a16="http://schemas.microsoft.com/office/drawing/2014/main" xmlns="" id="{7BDB2E98-E4F8-4EDD-A09B-09A745C13110}"/>
                </a:ext>
              </a:extLst>
            </p:cNvPr>
            <p:cNvPicPr>
              <a:picLocks noChangeAspect="1"/>
            </p:cNvPicPr>
            <p:nvPr/>
          </p:nvPicPr>
          <p:blipFill rotWithShape="1">
            <a:blip r:embed="rId4"/>
            <a:srcRect l="30652" t="68132" r="57935" b="25230"/>
            <a:stretch/>
          </p:blipFill>
          <p:spPr>
            <a:xfrm>
              <a:off x="4485233" y="4226966"/>
              <a:ext cx="1391475" cy="455038"/>
            </a:xfrm>
            <a:prstGeom prst="rect">
              <a:avLst/>
            </a:prstGeom>
          </p:spPr>
        </p:pic>
      </p:grpSp>
      <p:pic>
        <p:nvPicPr>
          <p:cNvPr id="20" name="Picture 19">
            <a:extLst>
              <a:ext uri="{FF2B5EF4-FFF2-40B4-BE49-F238E27FC236}">
                <a16:creationId xmlns:a16="http://schemas.microsoft.com/office/drawing/2014/main" xmlns="" id="{68D31155-D768-4086-ABC3-E1752DB6CFD7}"/>
              </a:ext>
            </a:extLst>
          </p:cNvPr>
          <p:cNvPicPr>
            <a:picLocks noChangeAspect="1"/>
          </p:cNvPicPr>
          <p:nvPr/>
        </p:nvPicPr>
        <p:blipFill rotWithShape="1">
          <a:blip r:embed="rId5"/>
          <a:srcRect l="13370" t="19309" r="38912" b="8869"/>
          <a:stretch/>
        </p:blipFill>
        <p:spPr>
          <a:xfrm>
            <a:off x="3583102" y="1187111"/>
            <a:ext cx="5212724" cy="4411223"/>
          </a:xfrm>
          <a:prstGeom prst="rect">
            <a:avLst/>
          </a:prstGeom>
        </p:spPr>
      </p:pic>
      <p:pic>
        <p:nvPicPr>
          <p:cNvPr id="9" name="Picture 8">
            <a:extLst>
              <a:ext uri="{FF2B5EF4-FFF2-40B4-BE49-F238E27FC236}">
                <a16:creationId xmlns:a16="http://schemas.microsoft.com/office/drawing/2014/main" xmlns="" id="{B269F38C-13EE-48AD-8293-59BDD231E899}"/>
              </a:ext>
            </a:extLst>
          </p:cNvPr>
          <p:cNvPicPr>
            <a:picLocks noChangeAspect="1"/>
          </p:cNvPicPr>
          <p:nvPr/>
        </p:nvPicPr>
        <p:blipFill rotWithShape="1">
          <a:blip r:embed="rId6"/>
          <a:srcRect l="24277" t="27887" r="53261" b="24045"/>
          <a:stretch/>
        </p:blipFill>
        <p:spPr>
          <a:xfrm>
            <a:off x="8839383" y="2655625"/>
            <a:ext cx="3227318" cy="3882956"/>
          </a:xfrm>
          <a:prstGeom prst="rect">
            <a:avLst/>
          </a:prstGeom>
        </p:spPr>
      </p:pic>
    </p:spTree>
    <p:extLst>
      <p:ext uri="{BB962C8B-B14F-4D97-AF65-F5344CB8AC3E}">
        <p14:creationId xmlns:p14="http://schemas.microsoft.com/office/powerpoint/2010/main" val="19154047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p:txBody>
          <a:bodyPr/>
          <a:lstStyle/>
          <a:p>
            <a:r>
              <a:rPr lang="es-GT" dirty="0"/>
              <a:t>LALR (Look-</a:t>
            </a:r>
            <a:r>
              <a:rPr lang="es-GT" dirty="0" err="1"/>
              <a:t>Ahead</a:t>
            </a:r>
            <a:r>
              <a:rPr lang="es-GT" dirty="0"/>
              <a:t> LR)</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ontent Placeholder 5">
            <a:extLst>
              <a:ext uri="{FF2B5EF4-FFF2-40B4-BE49-F238E27FC236}">
                <a16:creationId xmlns:a16="http://schemas.microsoft.com/office/drawing/2014/main" xmlns="" id="{7CC23C11-B1BE-40AC-AB8F-2157F5EDF384}"/>
              </a:ext>
            </a:extLst>
          </p:cNvPr>
          <p:cNvSpPr>
            <a:spLocks noGrp="1"/>
          </p:cNvSpPr>
          <p:nvPr>
            <p:ph idx="1"/>
          </p:nvPr>
        </p:nvSpPr>
        <p:spPr>
          <a:xfrm>
            <a:off x="677334" y="1444487"/>
            <a:ext cx="8596668" cy="5097981"/>
          </a:xfrm>
        </p:spPr>
        <p:txBody>
          <a:bodyPr>
            <a:normAutofit/>
          </a:bodyPr>
          <a:lstStyle/>
          <a:p>
            <a:pPr marL="0" indent="0">
              <a:buNone/>
            </a:pPr>
            <a:r>
              <a:rPr lang="es-GT" dirty="0" smtClean="0"/>
              <a:t>Con LARL se reduce aproximadamente un 20% o 30% de la tabla de Análisis Sintáctico LR(1)</a:t>
            </a:r>
            <a:endParaRPr lang="es-GT" dirty="0" smtClean="0"/>
          </a:p>
          <a:p>
            <a:pPr>
              <a:buFont typeface="+mj-lt"/>
              <a:buAutoNum type="arabicPeriod"/>
            </a:pPr>
            <a:r>
              <a:rPr lang="es-GT" dirty="0" smtClean="0"/>
              <a:t>Construir </a:t>
            </a:r>
            <a:r>
              <a:rPr lang="es-GT" dirty="0"/>
              <a:t>conjunto de elementos LR(1)</a:t>
            </a:r>
          </a:p>
          <a:p>
            <a:pPr>
              <a:buFont typeface="+mj-lt"/>
              <a:buAutoNum type="arabicPeriod"/>
            </a:pPr>
            <a:r>
              <a:rPr lang="es-GT" dirty="0"/>
              <a:t>Buscar elementos con el mismo corazón</a:t>
            </a:r>
          </a:p>
          <a:p>
            <a:pPr>
              <a:buFont typeface="+mj-lt"/>
              <a:buAutoNum type="arabicPeriod"/>
            </a:pPr>
            <a:endParaRPr lang="es-GT" dirty="0"/>
          </a:p>
          <a:p>
            <a:pPr>
              <a:buFont typeface="+mj-lt"/>
              <a:buAutoNum type="arabicPeriod"/>
            </a:pPr>
            <a:endParaRPr lang="es-GT" dirty="0"/>
          </a:p>
          <a:p>
            <a:pPr>
              <a:buFont typeface="+mj-lt"/>
              <a:buAutoNum type="arabicPeriod"/>
            </a:pPr>
            <a:endParaRPr lang="es-GT" dirty="0"/>
          </a:p>
          <a:p>
            <a:pPr>
              <a:buFont typeface="+mj-lt"/>
              <a:buAutoNum type="arabicPeriod"/>
            </a:pPr>
            <a:r>
              <a:rPr lang="es-GT" dirty="0"/>
              <a:t>Realizar la unión de los elementos con el mismo corazón, uniendo sus símbolos de anticipación</a:t>
            </a:r>
          </a:p>
          <a:p>
            <a:pPr>
              <a:buFont typeface="+mj-lt"/>
              <a:buAutoNum type="arabicPeriod"/>
            </a:pPr>
            <a:endParaRPr lang="es-GT" dirty="0"/>
          </a:p>
          <a:p>
            <a:pPr>
              <a:buFont typeface="+mj-lt"/>
              <a:buAutoNum type="arabicPeriod"/>
            </a:pPr>
            <a:endParaRPr lang="es-GT" dirty="0"/>
          </a:p>
          <a:p>
            <a:pPr>
              <a:buFont typeface="+mj-lt"/>
              <a:buAutoNum type="arabicPeriod"/>
            </a:pPr>
            <a:r>
              <a:rPr lang="es-GT" dirty="0"/>
              <a:t>Recalcular los IR_A</a:t>
            </a:r>
          </a:p>
          <a:p>
            <a:pPr>
              <a:buFont typeface="+mj-lt"/>
              <a:buAutoNum type="arabicPeriod"/>
            </a:pPr>
            <a:r>
              <a:rPr lang="es-GT" dirty="0"/>
              <a:t>Crear tabla de AS utilizando las reglas de LR(1)</a:t>
            </a:r>
          </a:p>
          <a:p>
            <a:pPr>
              <a:buFont typeface="+mj-lt"/>
              <a:buAutoNum type="arabicPeriod"/>
            </a:pPr>
            <a:endParaRPr lang="es-GT" dirty="0"/>
          </a:p>
        </p:txBody>
      </p:sp>
      <p:pic>
        <p:nvPicPr>
          <p:cNvPr id="18" name="Picture 17">
            <a:extLst>
              <a:ext uri="{FF2B5EF4-FFF2-40B4-BE49-F238E27FC236}">
                <a16:creationId xmlns:a16="http://schemas.microsoft.com/office/drawing/2014/main" xmlns="" id="{70F99219-BE7A-47F0-881D-F56084A5E98E}"/>
              </a:ext>
            </a:extLst>
          </p:cNvPr>
          <p:cNvPicPr>
            <a:picLocks noChangeAspect="1"/>
          </p:cNvPicPr>
          <p:nvPr/>
        </p:nvPicPr>
        <p:blipFill rotWithShape="1">
          <a:blip r:embed="rId2"/>
          <a:srcRect l="30544" t="30923" r="57174" b="58295"/>
          <a:stretch/>
        </p:blipFill>
        <p:spPr>
          <a:xfrm>
            <a:off x="1934369" y="2867870"/>
            <a:ext cx="2495899" cy="1226271"/>
          </a:xfrm>
          <a:prstGeom prst="rect">
            <a:avLst/>
          </a:prstGeom>
        </p:spPr>
      </p:pic>
      <p:pic>
        <p:nvPicPr>
          <p:cNvPr id="19" name="Picture 18">
            <a:extLst>
              <a:ext uri="{FF2B5EF4-FFF2-40B4-BE49-F238E27FC236}">
                <a16:creationId xmlns:a16="http://schemas.microsoft.com/office/drawing/2014/main" xmlns="" id="{E0B2E59B-2182-4E03-9EC7-7E3BE2BCD90D}"/>
              </a:ext>
            </a:extLst>
          </p:cNvPr>
          <p:cNvPicPr>
            <a:picLocks noChangeAspect="1"/>
          </p:cNvPicPr>
          <p:nvPr/>
        </p:nvPicPr>
        <p:blipFill rotWithShape="1">
          <a:blip r:embed="rId2"/>
          <a:srcRect l="30435" t="80731" r="58152" b="10030"/>
          <a:stretch/>
        </p:blipFill>
        <p:spPr>
          <a:xfrm>
            <a:off x="4850296" y="2862280"/>
            <a:ext cx="2465128" cy="1116940"/>
          </a:xfrm>
          <a:prstGeom prst="rect">
            <a:avLst/>
          </a:prstGeom>
        </p:spPr>
      </p:pic>
      <p:pic>
        <p:nvPicPr>
          <p:cNvPr id="3" name="Picture 2">
            <a:extLst>
              <a:ext uri="{FF2B5EF4-FFF2-40B4-BE49-F238E27FC236}">
                <a16:creationId xmlns:a16="http://schemas.microsoft.com/office/drawing/2014/main" xmlns="" id="{2184DF64-87CB-46B0-ACDF-1BEF1D0D5011}"/>
              </a:ext>
            </a:extLst>
          </p:cNvPr>
          <p:cNvPicPr>
            <a:picLocks noChangeAspect="1"/>
          </p:cNvPicPr>
          <p:nvPr/>
        </p:nvPicPr>
        <p:blipFill rotWithShape="1">
          <a:blip r:embed="rId3"/>
          <a:srcRect l="14022" t="55269" r="67499" b="33905"/>
          <a:stretch/>
        </p:blipFill>
        <p:spPr>
          <a:xfrm>
            <a:off x="2597425" y="4750532"/>
            <a:ext cx="2252871" cy="742121"/>
          </a:xfrm>
          <a:prstGeom prst="rect">
            <a:avLst/>
          </a:prstGeom>
        </p:spPr>
      </p:pic>
      <p:sp>
        <p:nvSpPr>
          <p:cNvPr id="4" name="Freeform: Shape 3">
            <a:extLst>
              <a:ext uri="{FF2B5EF4-FFF2-40B4-BE49-F238E27FC236}">
                <a16:creationId xmlns:a16="http://schemas.microsoft.com/office/drawing/2014/main" xmlns="" id="{75DA47A0-CA7C-4F80-9814-BA46989429AE}"/>
              </a:ext>
            </a:extLst>
          </p:cNvPr>
          <p:cNvSpPr/>
          <p:nvPr/>
        </p:nvSpPr>
        <p:spPr>
          <a:xfrm>
            <a:off x="6283776" y="2856279"/>
            <a:ext cx="611620" cy="1128942"/>
          </a:xfrm>
          <a:custGeom>
            <a:avLst/>
            <a:gdLst>
              <a:gd name="connsiteX0" fmla="*/ 2020 w 611620"/>
              <a:gd name="connsiteY0" fmla="*/ 108525 h 1128942"/>
              <a:gd name="connsiteX1" fmla="*/ 15272 w 611620"/>
              <a:gd name="connsiteY1" fmla="*/ 413325 h 1128942"/>
              <a:gd name="connsiteX2" fmla="*/ 28524 w 611620"/>
              <a:gd name="connsiteY2" fmla="*/ 466333 h 1128942"/>
              <a:gd name="connsiteX3" fmla="*/ 41776 w 611620"/>
              <a:gd name="connsiteY3" fmla="*/ 559099 h 1128942"/>
              <a:gd name="connsiteX4" fmla="*/ 41776 w 611620"/>
              <a:gd name="connsiteY4" fmla="*/ 1049429 h 1128942"/>
              <a:gd name="connsiteX5" fmla="*/ 121289 w 611620"/>
              <a:gd name="connsiteY5" fmla="*/ 1102438 h 1128942"/>
              <a:gd name="connsiteX6" fmla="*/ 200802 w 611620"/>
              <a:gd name="connsiteY6" fmla="*/ 1128942 h 1128942"/>
              <a:gd name="connsiteX7" fmla="*/ 359828 w 611620"/>
              <a:gd name="connsiteY7" fmla="*/ 1102438 h 1128942"/>
              <a:gd name="connsiteX8" fmla="*/ 373081 w 611620"/>
              <a:gd name="connsiteY8" fmla="*/ 930159 h 1128942"/>
              <a:gd name="connsiteX9" fmla="*/ 386333 w 611620"/>
              <a:gd name="connsiteY9" fmla="*/ 797638 h 1128942"/>
              <a:gd name="connsiteX10" fmla="*/ 452594 w 611620"/>
              <a:gd name="connsiteY10" fmla="*/ 757881 h 1128942"/>
              <a:gd name="connsiteX11" fmla="*/ 532107 w 611620"/>
              <a:gd name="connsiteY11" fmla="*/ 704872 h 1128942"/>
              <a:gd name="connsiteX12" fmla="*/ 545359 w 611620"/>
              <a:gd name="connsiteY12" fmla="*/ 625359 h 1128942"/>
              <a:gd name="connsiteX13" fmla="*/ 558611 w 611620"/>
              <a:gd name="connsiteY13" fmla="*/ 585603 h 1128942"/>
              <a:gd name="connsiteX14" fmla="*/ 571863 w 611620"/>
              <a:gd name="connsiteY14" fmla="*/ 506090 h 1128942"/>
              <a:gd name="connsiteX15" fmla="*/ 585115 w 611620"/>
              <a:gd name="connsiteY15" fmla="*/ 453081 h 1128942"/>
              <a:gd name="connsiteX16" fmla="*/ 598367 w 611620"/>
              <a:gd name="connsiteY16" fmla="*/ 413325 h 1128942"/>
              <a:gd name="connsiteX17" fmla="*/ 611620 w 611620"/>
              <a:gd name="connsiteY17" fmla="*/ 333812 h 1128942"/>
              <a:gd name="connsiteX18" fmla="*/ 598367 w 611620"/>
              <a:gd name="connsiteY18" fmla="*/ 254299 h 1128942"/>
              <a:gd name="connsiteX19" fmla="*/ 571863 w 611620"/>
              <a:gd name="connsiteY19" fmla="*/ 148281 h 1128942"/>
              <a:gd name="connsiteX20" fmla="*/ 558611 w 611620"/>
              <a:gd name="connsiteY20" fmla="*/ 108525 h 1128942"/>
              <a:gd name="connsiteX21" fmla="*/ 532107 w 611620"/>
              <a:gd name="connsiteY21" fmla="*/ 68768 h 1128942"/>
              <a:gd name="connsiteX22" fmla="*/ 452594 w 611620"/>
              <a:gd name="connsiteY22" fmla="*/ 15759 h 1128942"/>
              <a:gd name="connsiteX23" fmla="*/ 359828 w 611620"/>
              <a:gd name="connsiteY23" fmla="*/ 2507 h 1128942"/>
              <a:gd name="connsiteX24" fmla="*/ 108037 w 611620"/>
              <a:gd name="connsiteY24" fmla="*/ 42264 h 1128942"/>
              <a:gd name="connsiteX25" fmla="*/ 81533 w 611620"/>
              <a:gd name="connsiteY25" fmla="*/ 82020 h 1128942"/>
              <a:gd name="connsiteX26" fmla="*/ 2020 w 611620"/>
              <a:gd name="connsiteY26" fmla="*/ 148281 h 1128942"/>
              <a:gd name="connsiteX27" fmla="*/ 2020 w 611620"/>
              <a:gd name="connsiteY27" fmla="*/ 174786 h 112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1620" h="1128942">
                <a:moveTo>
                  <a:pt x="2020" y="108525"/>
                </a:moveTo>
                <a:cubicBezTo>
                  <a:pt x="6437" y="210125"/>
                  <a:pt x="7760" y="311907"/>
                  <a:pt x="15272" y="413325"/>
                </a:cubicBezTo>
                <a:cubicBezTo>
                  <a:pt x="16617" y="431488"/>
                  <a:pt x="25266" y="448414"/>
                  <a:pt x="28524" y="466333"/>
                </a:cubicBezTo>
                <a:cubicBezTo>
                  <a:pt x="34112" y="497065"/>
                  <a:pt x="37359" y="528177"/>
                  <a:pt x="41776" y="559099"/>
                </a:cubicBezTo>
                <a:cubicBezTo>
                  <a:pt x="32337" y="738433"/>
                  <a:pt x="16283" y="870979"/>
                  <a:pt x="41776" y="1049429"/>
                </a:cubicBezTo>
                <a:cubicBezTo>
                  <a:pt x="48779" y="1098452"/>
                  <a:pt x="86682" y="1092056"/>
                  <a:pt x="121289" y="1102438"/>
                </a:cubicBezTo>
                <a:cubicBezTo>
                  <a:pt x="148049" y="1110466"/>
                  <a:pt x="200802" y="1128942"/>
                  <a:pt x="200802" y="1128942"/>
                </a:cubicBezTo>
                <a:cubicBezTo>
                  <a:pt x="253811" y="1120107"/>
                  <a:pt x="324632" y="1143049"/>
                  <a:pt x="359828" y="1102438"/>
                </a:cubicBezTo>
                <a:cubicBezTo>
                  <a:pt x="397549" y="1058913"/>
                  <a:pt x="368091" y="987538"/>
                  <a:pt x="373081" y="930159"/>
                </a:cubicBezTo>
                <a:cubicBezTo>
                  <a:pt x="376927" y="885932"/>
                  <a:pt x="375566" y="840707"/>
                  <a:pt x="386333" y="797638"/>
                </a:cubicBezTo>
                <a:cubicBezTo>
                  <a:pt x="393385" y="769428"/>
                  <a:pt x="433775" y="765946"/>
                  <a:pt x="452594" y="757881"/>
                </a:cubicBezTo>
                <a:cubicBezTo>
                  <a:pt x="508754" y="733813"/>
                  <a:pt x="496708" y="740271"/>
                  <a:pt x="532107" y="704872"/>
                </a:cubicBezTo>
                <a:cubicBezTo>
                  <a:pt x="536524" y="678368"/>
                  <a:pt x="539530" y="651589"/>
                  <a:pt x="545359" y="625359"/>
                </a:cubicBezTo>
                <a:cubicBezTo>
                  <a:pt x="548389" y="611723"/>
                  <a:pt x="555581" y="599239"/>
                  <a:pt x="558611" y="585603"/>
                </a:cubicBezTo>
                <a:cubicBezTo>
                  <a:pt x="564440" y="559373"/>
                  <a:pt x="566593" y="532438"/>
                  <a:pt x="571863" y="506090"/>
                </a:cubicBezTo>
                <a:cubicBezTo>
                  <a:pt x="575435" y="488230"/>
                  <a:pt x="580111" y="470594"/>
                  <a:pt x="585115" y="453081"/>
                </a:cubicBezTo>
                <a:cubicBezTo>
                  <a:pt x="588952" y="439650"/>
                  <a:pt x="595337" y="426961"/>
                  <a:pt x="598367" y="413325"/>
                </a:cubicBezTo>
                <a:cubicBezTo>
                  <a:pt x="604196" y="387095"/>
                  <a:pt x="607202" y="360316"/>
                  <a:pt x="611620" y="333812"/>
                </a:cubicBezTo>
                <a:cubicBezTo>
                  <a:pt x="607202" y="307308"/>
                  <a:pt x="603997" y="280573"/>
                  <a:pt x="598367" y="254299"/>
                </a:cubicBezTo>
                <a:cubicBezTo>
                  <a:pt x="590734" y="218681"/>
                  <a:pt x="583382" y="182839"/>
                  <a:pt x="571863" y="148281"/>
                </a:cubicBezTo>
                <a:cubicBezTo>
                  <a:pt x="567446" y="135029"/>
                  <a:pt x="564858" y="121019"/>
                  <a:pt x="558611" y="108525"/>
                </a:cubicBezTo>
                <a:cubicBezTo>
                  <a:pt x="551488" y="94279"/>
                  <a:pt x="544093" y="79256"/>
                  <a:pt x="532107" y="68768"/>
                </a:cubicBezTo>
                <a:cubicBezTo>
                  <a:pt x="508134" y="47792"/>
                  <a:pt x="484128" y="20264"/>
                  <a:pt x="452594" y="15759"/>
                </a:cubicBezTo>
                <a:lnTo>
                  <a:pt x="359828" y="2507"/>
                </a:lnTo>
                <a:cubicBezTo>
                  <a:pt x="287892" y="7003"/>
                  <a:pt x="171631" y="-21330"/>
                  <a:pt x="108037" y="42264"/>
                </a:cubicBezTo>
                <a:cubicBezTo>
                  <a:pt x="96775" y="53526"/>
                  <a:pt x="92795" y="70758"/>
                  <a:pt x="81533" y="82020"/>
                </a:cubicBezTo>
                <a:cubicBezTo>
                  <a:pt x="41867" y="121686"/>
                  <a:pt x="34582" y="94010"/>
                  <a:pt x="2020" y="148281"/>
                </a:cubicBezTo>
                <a:cubicBezTo>
                  <a:pt x="-2526" y="155857"/>
                  <a:pt x="2020" y="165951"/>
                  <a:pt x="2020" y="174786"/>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21" name="Freeform: Shape 20">
            <a:extLst>
              <a:ext uri="{FF2B5EF4-FFF2-40B4-BE49-F238E27FC236}">
                <a16:creationId xmlns:a16="http://schemas.microsoft.com/office/drawing/2014/main" xmlns="" id="{191230F3-1442-4D4D-B33D-DBBC16BB5634}"/>
              </a:ext>
            </a:extLst>
          </p:cNvPr>
          <p:cNvSpPr/>
          <p:nvPr/>
        </p:nvSpPr>
        <p:spPr>
          <a:xfrm>
            <a:off x="3293550" y="2826084"/>
            <a:ext cx="611620" cy="1128942"/>
          </a:xfrm>
          <a:custGeom>
            <a:avLst/>
            <a:gdLst>
              <a:gd name="connsiteX0" fmla="*/ 2020 w 611620"/>
              <a:gd name="connsiteY0" fmla="*/ 108525 h 1128942"/>
              <a:gd name="connsiteX1" fmla="*/ 15272 w 611620"/>
              <a:gd name="connsiteY1" fmla="*/ 413325 h 1128942"/>
              <a:gd name="connsiteX2" fmla="*/ 28524 w 611620"/>
              <a:gd name="connsiteY2" fmla="*/ 466333 h 1128942"/>
              <a:gd name="connsiteX3" fmla="*/ 41776 w 611620"/>
              <a:gd name="connsiteY3" fmla="*/ 559099 h 1128942"/>
              <a:gd name="connsiteX4" fmla="*/ 41776 w 611620"/>
              <a:gd name="connsiteY4" fmla="*/ 1049429 h 1128942"/>
              <a:gd name="connsiteX5" fmla="*/ 121289 w 611620"/>
              <a:gd name="connsiteY5" fmla="*/ 1102438 h 1128942"/>
              <a:gd name="connsiteX6" fmla="*/ 200802 w 611620"/>
              <a:gd name="connsiteY6" fmla="*/ 1128942 h 1128942"/>
              <a:gd name="connsiteX7" fmla="*/ 359828 w 611620"/>
              <a:gd name="connsiteY7" fmla="*/ 1102438 h 1128942"/>
              <a:gd name="connsiteX8" fmla="*/ 373081 w 611620"/>
              <a:gd name="connsiteY8" fmla="*/ 930159 h 1128942"/>
              <a:gd name="connsiteX9" fmla="*/ 386333 w 611620"/>
              <a:gd name="connsiteY9" fmla="*/ 797638 h 1128942"/>
              <a:gd name="connsiteX10" fmla="*/ 452594 w 611620"/>
              <a:gd name="connsiteY10" fmla="*/ 757881 h 1128942"/>
              <a:gd name="connsiteX11" fmla="*/ 532107 w 611620"/>
              <a:gd name="connsiteY11" fmla="*/ 704872 h 1128942"/>
              <a:gd name="connsiteX12" fmla="*/ 545359 w 611620"/>
              <a:gd name="connsiteY12" fmla="*/ 625359 h 1128942"/>
              <a:gd name="connsiteX13" fmla="*/ 558611 w 611620"/>
              <a:gd name="connsiteY13" fmla="*/ 585603 h 1128942"/>
              <a:gd name="connsiteX14" fmla="*/ 571863 w 611620"/>
              <a:gd name="connsiteY14" fmla="*/ 506090 h 1128942"/>
              <a:gd name="connsiteX15" fmla="*/ 585115 w 611620"/>
              <a:gd name="connsiteY15" fmla="*/ 453081 h 1128942"/>
              <a:gd name="connsiteX16" fmla="*/ 598367 w 611620"/>
              <a:gd name="connsiteY16" fmla="*/ 413325 h 1128942"/>
              <a:gd name="connsiteX17" fmla="*/ 611620 w 611620"/>
              <a:gd name="connsiteY17" fmla="*/ 333812 h 1128942"/>
              <a:gd name="connsiteX18" fmla="*/ 598367 w 611620"/>
              <a:gd name="connsiteY18" fmla="*/ 254299 h 1128942"/>
              <a:gd name="connsiteX19" fmla="*/ 571863 w 611620"/>
              <a:gd name="connsiteY19" fmla="*/ 148281 h 1128942"/>
              <a:gd name="connsiteX20" fmla="*/ 558611 w 611620"/>
              <a:gd name="connsiteY20" fmla="*/ 108525 h 1128942"/>
              <a:gd name="connsiteX21" fmla="*/ 532107 w 611620"/>
              <a:gd name="connsiteY21" fmla="*/ 68768 h 1128942"/>
              <a:gd name="connsiteX22" fmla="*/ 452594 w 611620"/>
              <a:gd name="connsiteY22" fmla="*/ 15759 h 1128942"/>
              <a:gd name="connsiteX23" fmla="*/ 359828 w 611620"/>
              <a:gd name="connsiteY23" fmla="*/ 2507 h 1128942"/>
              <a:gd name="connsiteX24" fmla="*/ 108037 w 611620"/>
              <a:gd name="connsiteY24" fmla="*/ 42264 h 1128942"/>
              <a:gd name="connsiteX25" fmla="*/ 81533 w 611620"/>
              <a:gd name="connsiteY25" fmla="*/ 82020 h 1128942"/>
              <a:gd name="connsiteX26" fmla="*/ 2020 w 611620"/>
              <a:gd name="connsiteY26" fmla="*/ 148281 h 1128942"/>
              <a:gd name="connsiteX27" fmla="*/ 2020 w 611620"/>
              <a:gd name="connsiteY27" fmla="*/ 174786 h 112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1620" h="1128942">
                <a:moveTo>
                  <a:pt x="2020" y="108525"/>
                </a:moveTo>
                <a:cubicBezTo>
                  <a:pt x="6437" y="210125"/>
                  <a:pt x="7760" y="311907"/>
                  <a:pt x="15272" y="413325"/>
                </a:cubicBezTo>
                <a:cubicBezTo>
                  <a:pt x="16617" y="431488"/>
                  <a:pt x="25266" y="448414"/>
                  <a:pt x="28524" y="466333"/>
                </a:cubicBezTo>
                <a:cubicBezTo>
                  <a:pt x="34112" y="497065"/>
                  <a:pt x="37359" y="528177"/>
                  <a:pt x="41776" y="559099"/>
                </a:cubicBezTo>
                <a:cubicBezTo>
                  <a:pt x="32337" y="738433"/>
                  <a:pt x="16283" y="870979"/>
                  <a:pt x="41776" y="1049429"/>
                </a:cubicBezTo>
                <a:cubicBezTo>
                  <a:pt x="48779" y="1098452"/>
                  <a:pt x="86682" y="1092056"/>
                  <a:pt x="121289" y="1102438"/>
                </a:cubicBezTo>
                <a:cubicBezTo>
                  <a:pt x="148049" y="1110466"/>
                  <a:pt x="200802" y="1128942"/>
                  <a:pt x="200802" y="1128942"/>
                </a:cubicBezTo>
                <a:cubicBezTo>
                  <a:pt x="253811" y="1120107"/>
                  <a:pt x="324632" y="1143049"/>
                  <a:pt x="359828" y="1102438"/>
                </a:cubicBezTo>
                <a:cubicBezTo>
                  <a:pt x="397549" y="1058913"/>
                  <a:pt x="368091" y="987538"/>
                  <a:pt x="373081" y="930159"/>
                </a:cubicBezTo>
                <a:cubicBezTo>
                  <a:pt x="376927" y="885932"/>
                  <a:pt x="375566" y="840707"/>
                  <a:pt x="386333" y="797638"/>
                </a:cubicBezTo>
                <a:cubicBezTo>
                  <a:pt x="393385" y="769428"/>
                  <a:pt x="433775" y="765946"/>
                  <a:pt x="452594" y="757881"/>
                </a:cubicBezTo>
                <a:cubicBezTo>
                  <a:pt x="508754" y="733813"/>
                  <a:pt x="496708" y="740271"/>
                  <a:pt x="532107" y="704872"/>
                </a:cubicBezTo>
                <a:cubicBezTo>
                  <a:pt x="536524" y="678368"/>
                  <a:pt x="539530" y="651589"/>
                  <a:pt x="545359" y="625359"/>
                </a:cubicBezTo>
                <a:cubicBezTo>
                  <a:pt x="548389" y="611723"/>
                  <a:pt x="555581" y="599239"/>
                  <a:pt x="558611" y="585603"/>
                </a:cubicBezTo>
                <a:cubicBezTo>
                  <a:pt x="564440" y="559373"/>
                  <a:pt x="566593" y="532438"/>
                  <a:pt x="571863" y="506090"/>
                </a:cubicBezTo>
                <a:cubicBezTo>
                  <a:pt x="575435" y="488230"/>
                  <a:pt x="580111" y="470594"/>
                  <a:pt x="585115" y="453081"/>
                </a:cubicBezTo>
                <a:cubicBezTo>
                  <a:pt x="588952" y="439650"/>
                  <a:pt x="595337" y="426961"/>
                  <a:pt x="598367" y="413325"/>
                </a:cubicBezTo>
                <a:cubicBezTo>
                  <a:pt x="604196" y="387095"/>
                  <a:pt x="607202" y="360316"/>
                  <a:pt x="611620" y="333812"/>
                </a:cubicBezTo>
                <a:cubicBezTo>
                  <a:pt x="607202" y="307308"/>
                  <a:pt x="603997" y="280573"/>
                  <a:pt x="598367" y="254299"/>
                </a:cubicBezTo>
                <a:cubicBezTo>
                  <a:pt x="590734" y="218681"/>
                  <a:pt x="583382" y="182839"/>
                  <a:pt x="571863" y="148281"/>
                </a:cubicBezTo>
                <a:cubicBezTo>
                  <a:pt x="567446" y="135029"/>
                  <a:pt x="564858" y="121019"/>
                  <a:pt x="558611" y="108525"/>
                </a:cubicBezTo>
                <a:cubicBezTo>
                  <a:pt x="551488" y="94279"/>
                  <a:pt x="544093" y="79256"/>
                  <a:pt x="532107" y="68768"/>
                </a:cubicBezTo>
                <a:cubicBezTo>
                  <a:pt x="508134" y="47792"/>
                  <a:pt x="484128" y="20264"/>
                  <a:pt x="452594" y="15759"/>
                </a:cubicBezTo>
                <a:lnTo>
                  <a:pt x="359828" y="2507"/>
                </a:lnTo>
                <a:cubicBezTo>
                  <a:pt x="287892" y="7003"/>
                  <a:pt x="171631" y="-21330"/>
                  <a:pt x="108037" y="42264"/>
                </a:cubicBezTo>
                <a:cubicBezTo>
                  <a:pt x="96775" y="53526"/>
                  <a:pt x="92795" y="70758"/>
                  <a:pt x="81533" y="82020"/>
                </a:cubicBezTo>
                <a:cubicBezTo>
                  <a:pt x="41867" y="121686"/>
                  <a:pt x="34582" y="94010"/>
                  <a:pt x="2020" y="148281"/>
                </a:cubicBezTo>
                <a:cubicBezTo>
                  <a:pt x="-2526" y="155857"/>
                  <a:pt x="2020" y="165951"/>
                  <a:pt x="2020" y="174786"/>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880306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xmlns="" id="{2C7A2D1A-1C12-4C62-BE15-7655562D192C}"/>
              </a:ext>
            </a:extLst>
          </p:cNvPr>
          <p:cNvSpPr txBox="1"/>
          <p:nvPr/>
        </p:nvSpPr>
        <p:spPr>
          <a:xfrm>
            <a:off x="256324" y="643729"/>
            <a:ext cx="3551190"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GT" dirty="0"/>
              <a:t>Elementos LR(1) Originales</a:t>
            </a:r>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p:txBody>
      </p:sp>
      <p:sp>
        <p:nvSpPr>
          <p:cNvPr id="30" name="TextBox 29">
            <a:extLst>
              <a:ext uri="{FF2B5EF4-FFF2-40B4-BE49-F238E27FC236}">
                <a16:creationId xmlns:a16="http://schemas.microsoft.com/office/drawing/2014/main" xmlns="" id="{9A264111-A9F0-4EBA-BBC9-DA43F932F6C9}"/>
              </a:ext>
            </a:extLst>
          </p:cNvPr>
          <p:cNvSpPr txBox="1"/>
          <p:nvPr/>
        </p:nvSpPr>
        <p:spPr>
          <a:xfrm>
            <a:off x="3992982" y="643729"/>
            <a:ext cx="8199018" cy="313932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s-GT" dirty="0"/>
              <a:t>Uniendo Elementos con el mismo Corazón</a:t>
            </a:r>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p:txBody>
      </p:sp>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a:xfrm>
            <a:off x="483107" y="37882"/>
            <a:ext cx="8596668" cy="1320800"/>
          </a:xfrm>
        </p:spPr>
        <p:txBody>
          <a:bodyPr/>
          <a:lstStyle/>
          <a:p>
            <a:r>
              <a:rPr lang="es-GT" dirty="0"/>
              <a:t>Tabla de Análisis Sintáctico LALR</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10" name="Content Placeholder 2">
            <a:extLst>
              <a:ext uri="{FF2B5EF4-FFF2-40B4-BE49-F238E27FC236}">
                <a16:creationId xmlns:a16="http://schemas.microsoft.com/office/drawing/2014/main" xmlns="" id="{6181DCF7-6317-4BF0-BFA4-4EC8AF6DB313}"/>
              </a:ext>
            </a:extLst>
          </p:cNvPr>
          <p:cNvSpPr txBox="1">
            <a:spLocks/>
          </p:cNvSpPr>
          <p:nvPr/>
        </p:nvSpPr>
        <p:spPr>
          <a:xfrm>
            <a:off x="243811" y="5322551"/>
            <a:ext cx="2655589" cy="157846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GT" sz="1600" b="1" i="1" dirty="0"/>
              <a:t>Gramática</a:t>
            </a:r>
          </a:p>
          <a:p>
            <a:pPr marL="0" indent="0">
              <a:buNone/>
            </a:pPr>
            <a:r>
              <a:rPr lang="es-GT" sz="1600" b="1" i="1" dirty="0">
                <a:highlight>
                  <a:srgbClr val="FFFF00"/>
                </a:highlight>
              </a:rPr>
              <a:t>1</a:t>
            </a:r>
            <a:r>
              <a:rPr lang="es-GT" sz="1600" b="1" i="1" dirty="0"/>
              <a:t>	</a:t>
            </a:r>
            <a:r>
              <a:rPr lang="es-GT" i="1" dirty="0"/>
              <a:t>S </a:t>
            </a:r>
            <a:r>
              <a:rPr lang="es-GT" dirty="0"/>
              <a:t>→ </a:t>
            </a:r>
            <a:r>
              <a:rPr lang="es-GT" i="1" dirty="0"/>
              <a:t>C </a:t>
            </a:r>
            <a:r>
              <a:rPr lang="es-GT" i="1" dirty="0" err="1"/>
              <a:t>C</a:t>
            </a:r>
            <a:r>
              <a:rPr lang="es-GT" i="1" dirty="0"/>
              <a:t> </a:t>
            </a:r>
            <a:endParaRPr lang="es-GT" dirty="0"/>
          </a:p>
          <a:p>
            <a:pPr marL="0" indent="0">
              <a:buNone/>
            </a:pPr>
            <a:r>
              <a:rPr lang="es-GT" i="1" dirty="0">
                <a:highlight>
                  <a:srgbClr val="FFFF00"/>
                </a:highlight>
              </a:rPr>
              <a:t>2</a:t>
            </a:r>
            <a:r>
              <a:rPr lang="es-GT" i="1" dirty="0"/>
              <a:t>	C </a:t>
            </a:r>
            <a:r>
              <a:rPr lang="es-GT" dirty="0"/>
              <a:t>→ </a:t>
            </a:r>
            <a:r>
              <a:rPr lang="es-GT" i="1" dirty="0"/>
              <a:t>c </a:t>
            </a:r>
            <a:r>
              <a:rPr lang="es-GT" i="1" dirty="0" err="1"/>
              <a:t>C</a:t>
            </a:r>
            <a:r>
              <a:rPr lang="es-GT" i="1" dirty="0"/>
              <a:t> </a:t>
            </a:r>
          </a:p>
          <a:p>
            <a:pPr marL="0" indent="0">
              <a:buNone/>
            </a:pPr>
            <a:r>
              <a:rPr lang="es-GT" i="1" dirty="0">
                <a:highlight>
                  <a:srgbClr val="FFFF00"/>
                </a:highlight>
              </a:rPr>
              <a:t>3</a:t>
            </a:r>
            <a:r>
              <a:rPr lang="es-GT" i="1" dirty="0"/>
              <a:t>	C </a:t>
            </a:r>
            <a:r>
              <a:rPr lang="es-GT" dirty="0"/>
              <a:t>→ </a:t>
            </a:r>
            <a:r>
              <a:rPr lang="es-GT" i="1" dirty="0"/>
              <a:t>d</a:t>
            </a:r>
          </a:p>
          <a:p>
            <a:pPr marL="0" indent="0">
              <a:buNone/>
            </a:pPr>
            <a:endParaRPr lang="es-GT" sz="1600" b="1" i="1" dirty="0"/>
          </a:p>
        </p:txBody>
      </p:sp>
      <p:grpSp>
        <p:nvGrpSpPr>
          <p:cNvPr id="19" name="Group 18">
            <a:extLst>
              <a:ext uri="{FF2B5EF4-FFF2-40B4-BE49-F238E27FC236}">
                <a16:creationId xmlns:a16="http://schemas.microsoft.com/office/drawing/2014/main" xmlns="" id="{770FDD37-D2B2-42C1-88EA-46B6DB304A40}"/>
              </a:ext>
            </a:extLst>
          </p:cNvPr>
          <p:cNvGrpSpPr/>
          <p:nvPr/>
        </p:nvGrpSpPr>
        <p:grpSpPr>
          <a:xfrm>
            <a:off x="311493" y="1066939"/>
            <a:ext cx="3337867" cy="4065359"/>
            <a:chOff x="2703445" y="1751981"/>
            <a:chExt cx="3313351" cy="4423616"/>
          </a:xfrm>
        </p:grpSpPr>
        <p:pic>
          <p:nvPicPr>
            <p:cNvPr id="3" name="Picture 2">
              <a:extLst>
                <a:ext uri="{FF2B5EF4-FFF2-40B4-BE49-F238E27FC236}">
                  <a16:creationId xmlns:a16="http://schemas.microsoft.com/office/drawing/2014/main" xmlns="" id="{003B946F-ADA4-42C9-9D61-FF990B8905C2}"/>
                </a:ext>
              </a:extLst>
            </p:cNvPr>
            <p:cNvPicPr>
              <a:picLocks noChangeAspect="1"/>
            </p:cNvPicPr>
            <p:nvPr/>
          </p:nvPicPr>
          <p:blipFill rotWithShape="1">
            <a:blip r:embed="rId2"/>
            <a:srcRect l="33913" t="26269" r="53370" b="60391"/>
            <a:stretch/>
          </p:blipFill>
          <p:spPr>
            <a:xfrm>
              <a:off x="2712620" y="1751981"/>
              <a:ext cx="1550502" cy="914400"/>
            </a:xfrm>
            <a:prstGeom prst="rect">
              <a:avLst/>
            </a:prstGeom>
          </p:spPr>
        </p:pic>
        <p:pic>
          <p:nvPicPr>
            <p:cNvPr id="4" name="Picture 3">
              <a:extLst>
                <a:ext uri="{FF2B5EF4-FFF2-40B4-BE49-F238E27FC236}">
                  <a16:creationId xmlns:a16="http://schemas.microsoft.com/office/drawing/2014/main" xmlns="" id="{8CAED269-2E65-40FC-9AA2-9AF58D0F14B5}"/>
                </a:ext>
              </a:extLst>
            </p:cNvPr>
            <p:cNvPicPr>
              <a:picLocks noChangeAspect="1"/>
            </p:cNvPicPr>
            <p:nvPr/>
          </p:nvPicPr>
          <p:blipFill rotWithShape="1">
            <a:blip r:embed="rId2"/>
            <a:srcRect l="33913" t="58748" r="55326" b="36805"/>
            <a:stretch/>
          </p:blipFill>
          <p:spPr>
            <a:xfrm>
              <a:off x="2712620" y="2926521"/>
              <a:ext cx="1311954" cy="304800"/>
            </a:xfrm>
            <a:prstGeom prst="rect">
              <a:avLst/>
            </a:prstGeom>
          </p:spPr>
        </p:pic>
        <p:pic>
          <p:nvPicPr>
            <p:cNvPr id="6" name="Picture 5">
              <a:extLst>
                <a:ext uri="{FF2B5EF4-FFF2-40B4-BE49-F238E27FC236}">
                  <a16:creationId xmlns:a16="http://schemas.microsoft.com/office/drawing/2014/main" xmlns="" id="{A8038CC7-B276-4DD7-84F5-94C5005040AC}"/>
                </a:ext>
              </a:extLst>
            </p:cNvPr>
            <p:cNvPicPr>
              <a:picLocks noChangeAspect="1"/>
            </p:cNvPicPr>
            <p:nvPr/>
          </p:nvPicPr>
          <p:blipFill rotWithShape="1">
            <a:blip r:embed="rId2"/>
            <a:srcRect l="33805" t="71863" r="53478" b="14797"/>
            <a:stretch/>
          </p:blipFill>
          <p:spPr>
            <a:xfrm>
              <a:off x="2709939" y="3383102"/>
              <a:ext cx="1550502" cy="914401"/>
            </a:xfrm>
            <a:prstGeom prst="rect">
              <a:avLst/>
            </a:prstGeom>
          </p:spPr>
        </p:pic>
        <p:pic>
          <p:nvPicPr>
            <p:cNvPr id="7" name="Picture 6">
              <a:extLst>
                <a:ext uri="{FF2B5EF4-FFF2-40B4-BE49-F238E27FC236}">
                  <a16:creationId xmlns:a16="http://schemas.microsoft.com/office/drawing/2014/main" xmlns="" id="{63F4746C-C20D-4B2F-8DD4-043E3311EB98}"/>
                </a:ext>
              </a:extLst>
            </p:cNvPr>
            <p:cNvPicPr>
              <a:picLocks noChangeAspect="1"/>
            </p:cNvPicPr>
            <p:nvPr/>
          </p:nvPicPr>
          <p:blipFill rotWithShape="1">
            <a:blip r:embed="rId3"/>
            <a:srcRect l="30544" t="30923" r="57174" b="58295"/>
            <a:stretch/>
          </p:blipFill>
          <p:spPr>
            <a:xfrm>
              <a:off x="2709939" y="4312479"/>
              <a:ext cx="1497496" cy="739052"/>
            </a:xfrm>
            <a:prstGeom prst="rect">
              <a:avLst/>
            </a:prstGeom>
          </p:spPr>
        </p:pic>
        <p:pic>
          <p:nvPicPr>
            <p:cNvPr id="8" name="Picture 7">
              <a:extLst>
                <a:ext uri="{FF2B5EF4-FFF2-40B4-BE49-F238E27FC236}">
                  <a16:creationId xmlns:a16="http://schemas.microsoft.com/office/drawing/2014/main" xmlns="" id="{33725D5D-AEED-492E-8746-6E4915067FC1}"/>
                </a:ext>
              </a:extLst>
            </p:cNvPr>
            <p:cNvPicPr>
              <a:picLocks noChangeAspect="1"/>
            </p:cNvPicPr>
            <p:nvPr/>
          </p:nvPicPr>
          <p:blipFill rotWithShape="1">
            <a:blip r:embed="rId3"/>
            <a:srcRect l="30544" t="49331" r="58043" b="46222"/>
            <a:stretch/>
          </p:blipFill>
          <p:spPr>
            <a:xfrm>
              <a:off x="2703445" y="5239458"/>
              <a:ext cx="1391475" cy="304800"/>
            </a:xfrm>
            <a:prstGeom prst="rect">
              <a:avLst/>
            </a:prstGeom>
          </p:spPr>
        </p:pic>
        <p:pic>
          <p:nvPicPr>
            <p:cNvPr id="12" name="Picture 11">
              <a:extLst>
                <a:ext uri="{FF2B5EF4-FFF2-40B4-BE49-F238E27FC236}">
                  <a16:creationId xmlns:a16="http://schemas.microsoft.com/office/drawing/2014/main" xmlns="" id="{9C5E6E9F-DE89-4753-A887-14D9DA4B5E34}"/>
                </a:ext>
              </a:extLst>
            </p:cNvPr>
            <p:cNvPicPr>
              <a:picLocks noChangeAspect="1"/>
            </p:cNvPicPr>
            <p:nvPr/>
          </p:nvPicPr>
          <p:blipFill rotWithShape="1">
            <a:blip r:embed="rId3"/>
            <a:srcRect l="30543" t="64885" r="58261" b="29008"/>
            <a:stretch/>
          </p:blipFill>
          <p:spPr>
            <a:xfrm>
              <a:off x="2703445" y="5756967"/>
              <a:ext cx="1364971" cy="418630"/>
            </a:xfrm>
            <a:prstGeom prst="rect">
              <a:avLst/>
            </a:prstGeom>
          </p:spPr>
        </p:pic>
        <p:pic>
          <p:nvPicPr>
            <p:cNvPr id="15" name="Picture 14">
              <a:extLst>
                <a:ext uri="{FF2B5EF4-FFF2-40B4-BE49-F238E27FC236}">
                  <a16:creationId xmlns:a16="http://schemas.microsoft.com/office/drawing/2014/main" xmlns="" id="{48848A44-7AA3-4C1D-A350-9DC32B2CF25A}"/>
                </a:ext>
              </a:extLst>
            </p:cNvPr>
            <p:cNvPicPr>
              <a:picLocks noChangeAspect="1"/>
            </p:cNvPicPr>
            <p:nvPr/>
          </p:nvPicPr>
          <p:blipFill rotWithShape="1">
            <a:blip r:embed="rId3"/>
            <a:srcRect l="30435" t="80731" r="58152" b="10030"/>
            <a:stretch/>
          </p:blipFill>
          <p:spPr>
            <a:xfrm>
              <a:off x="4494839" y="1810577"/>
              <a:ext cx="1391475" cy="633309"/>
            </a:xfrm>
            <a:prstGeom prst="rect">
              <a:avLst/>
            </a:prstGeom>
          </p:spPr>
        </p:pic>
        <p:pic>
          <p:nvPicPr>
            <p:cNvPr id="16" name="Picture 15">
              <a:extLst>
                <a:ext uri="{FF2B5EF4-FFF2-40B4-BE49-F238E27FC236}">
                  <a16:creationId xmlns:a16="http://schemas.microsoft.com/office/drawing/2014/main" xmlns="" id="{F02B8CF4-47D3-4F8D-92BE-BDAFC69B71BE}"/>
                </a:ext>
              </a:extLst>
            </p:cNvPr>
            <p:cNvPicPr>
              <a:picLocks noChangeAspect="1"/>
            </p:cNvPicPr>
            <p:nvPr/>
          </p:nvPicPr>
          <p:blipFill rotWithShape="1">
            <a:blip r:embed="rId4"/>
            <a:srcRect l="30435" t="40833" r="58152" b="54720"/>
            <a:stretch/>
          </p:blipFill>
          <p:spPr>
            <a:xfrm>
              <a:off x="4494839" y="2798278"/>
              <a:ext cx="1391475" cy="304800"/>
            </a:xfrm>
            <a:prstGeom prst="rect">
              <a:avLst/>
            </a:prstGeom>
          </p:spPr>
        </p:pic>
        <p:pic>
          <p:nvPicPr>
            <p:cNvPr id="17" name="Picture 16">
              <a:extLst>
                <a:ext uri="{FF2B5EF4-FFF2-40B4-BE49-F238E27FC236}">
                  <a16:creationId xmlns:a16="http://schemas.microsoft.com/office/drawing/2014/main" xmlns="" id="{D52E59AA-3901-447F-B0C5-11666A9F6EE7}"/>
                </a:ext>
              </a:extLst>
            </p:cNvPr>
            <p:cNvPicPr>
              <a:picLocks noChangeAspect="1"/>
            </p:cNvPicPr>
            <p:nvPr/>
          </p:nvPicPr>
          <p:blipFill rotWithShape="1">
            <a:blip r:embed="rId4"/>
            <a:srcRect l="30544" t="52884" r="57065" b="40784"/>
            <a:stretch/>
          </p:blipFill>
          <p:spPr>
            <a:xfrm>
              <a:off x="4506053" y="3469390"/>
              <a:ext cx="1510743" cy="434056"/>
            </a:xfrm>
            <a:prstGeom prst="rect">
              <a:avLst/>
            </a:prstGeom>
          </p:spPr>
        </p:pic>
        <p:pic>
          <p:nvPicPr>
            <p:cNvPr id="18" name="Picture 17">
              <a:extLst>
                <a:ext uri="{FF2B5EF4-FFF2-40B4-BE49-F238E27FC236}">
                  <a16:creationId xmlns:a16="http://schemas.microsoft.com/office/drawing/2014/main" xmlns="" id="{7BDB2E98-E4F8-4EDD-A09B-09A745C13110}"/>
                </a:ext>
              </a:extLst>
            </p:cNvPr>
            <p:cNvPicPr>
              <a:picLocks noChangeAspect="1"/>
            </p:cNvPicPr>
            <p:nvPr/>
          </p:nvPicPr>
          <p:blipFill rotWithShape="1">
            <a:blip r:embed="rId4"/>
            <a:srcRect l="30652" t="68132" r="57935" b="25230"/>
            <a:stretch/>
          </p:blipFill>
          <p:spPr>
            <a:xfrm>
              <a:off x="4485233" y="4226966"/>
              <a:ext cx="1391475" cy="455038"/>
            </a:xfrm>
            <a:prstGeom prst="rect">
              <a:avLst/>
            </a:prstGeom>
          </p:spPr>
        </p:pic>
      </p:grpSp>
      <p:pic>
        <p:nvPicPr>
          <p:cNvPr id="21" name="Picture 20">
            <a:extLst>
              <a:ext uri="{FF2B5EF4-FFF2-40B4-BE49-F238E27FC236}">
                <a16:creationId xmlns:a16="http://schemas.microsoft.com/office/drawing/2014/main" xmlns="" id="{6C1DEA54-201E-4079-AED5-8D1D6787DB25}"/>
              </a:ext>
            </a:extLst>
          </p:cNvPr>
          <p:cNvPicPr>
            <a:picLocks noChangeAspect="1"/>
          </p:cNvPicPr>
          <p:nvPr/>
        </p:nvPicPr>
        <p:blipFill rotWithShape="1">
          <a:blip r:embed="rId3"/>
          <a:srcRect l="30544" t="30923" r="57174" b="58295"/>
          <a:stretch/>
        </p:blipFill>
        <p:spPr>
          <a:xfrm>
            <a:off x="4059624" y="1006605"/>
            <a:ext cx="2495899" cy="1226271"/>
          </a:xfrm>
          <a:prstGeom prst="rect">
            <a:avLst/>
          </a:prstGeom>
        </p:spPr>
      </p:pic>
      <p:pic>
        <p:nvPicPr>
          <p:cNvPr id="22" name="Picture 21">
            <a:extLst>
              <a:ext uri="{FF2B5EF4-FFF2-40B4-BE49-F238E27FC236}">
                <a16:creationId xmlns:a16="http://schemas.microsoft.com/office/drawing/2014/main" xmlns="" id="{F07EB0C2-6ED6-4DF4-ABB5-2A1BC64B4E8E}"/>
              </a:ext>
            </a:extLst>
          </p:cNvPr>
          <p:cNvPicPr>
            <a:picLocks noChangeAspect="1"/>
          </p:cNvPicPr>
          <p:nvPr/>
        </p:nvPicPr>
        <p:blipFill rotWithShape="1">
          <a:blip r:embed="rId3"/>
          <a:srcRect l="30435" t="80731" r="58152" b="10030"/>
          <a:stretch/>
        </p:blipFill>
        <p:spPr>
          <a:xfrm>
            <a:off x="6568036" y="987227"/>
            <a:ext cx="2465128" cy="1116940"/>
          </a:xfrm>
          <a:prstGeom prst="rect">
            <a:avLst/>
          </a:prstGeom>
        </p:spPr>
      </p:pic>
      <p:pic>
        <p:nvPicPr>
          <p:cNvPr id="23" name="Picture 22">
            <a:extLst>
              <a:ext uri="{FF2B5EF4-FFF2-40B4-BE49-F238E27FC236}">
                <a16:creationId xmlns:a16="http://schemas.microsoft.com/office/drawing/2014/main" xmlns="" id="{7B4D9298-D191-4C50-B274-99AEAB0FEE60}"/>
              </a:ext>
            </a:extLst>
          </p:cNvPr>
          <p:cNvPicPr>
            <a:picLocks noChangeAspect="1"/>
          </p:cNvPicPr>
          <p:nvPr/>
        </p:nvPicPr>
        <p:blipFill rotWithShape="1">
          <a:blip r:embed="rId5"/>
          <a:srcRect l="14022" t="55269" r="67499" b="33905"/>
          <a:stretch/>
        </p:blipFill>
        <p:spPr>
          <a:xfrm>
            <a:off x="9231145" y="1066939"/>
            <a:ext cx="2936063" cy="967172"/>
          </a:xfrm>
          <a:prstGeom prst="rect">
            <a:avLst/>
          </a:prstGeom>
        </p:spPr>
      </p:pic>
      <p:pic>
        <p:nvPicPr>
          <p:cNvPr id="11" name="Picture 10">
            <a:extLst>
              <a:ext uri="{FF2B5EF4-FFF2-40B4-BE49-F238E27FC236}">
                <a16:creationId xmlns:a16="http://schemas.microsoft.com/office/drawing/2014/main" xmlns="" id="{DE62E9F5-89DF-4E18-BA40-D2887DE8F456}"/>
              </a:ext>
            </a:extLst>
          </p:cNvPr>
          <p:cNvPicPr>
            <a:picLocks noChangeAspect="1"/>
          </p:cNvPicPr>
          <p:nvPr/>
        </p:nvPicPr>
        <p:blipFill rotWithShape="1">
          <a:blip r:embed="rId6"/>
          <a:srcRect l="13561" t="46990" r="68007" b="47855"/>
          <a:stretch/>
        </p:blipFill>
        <p:spPr>
          <a:xfrm>
            <a:off x="9294520" y="2268565"/>
            <a:ext cx="2536828" cy="398902"/>
          </a:xfrm>
          <a:prstGeom prst="rect">
            <a:avLst/>
          </a:prstGeom>
        </p:spPr>
      </p:pic>
      <p:pic>
        <p:nvPicPr>
          <p:cNvPr id="24" name="Picture 23">
            <a:extLst>
              <a:ext uri="{FF2B5EF4-FFF2-40B4-BE49-F238E27FC236}">
                <a16:creationId xmlns:a16="http://schemas.microsoft.com/office/drawing/2014/main" xmlns="" id="{A7E4F08D-651C-4637-849C-C40521F46AD6}"/>
              </a:ext>
            </a:extLst>
          </p:cNvPr>
          <p:cNvPicPr>
            <a:picLocks noChangeAspect="1"/>
          </p:cNvPicPr>
          <p:nvPr/>
        </p:nvPicPr>
        <p:blipFill rotWithShape="1">
          <a:blip r:embed="rId3"/>
          <a:srcRect l="30544" t="49331" r="58043" b="46222"/>
          <a:stretch/>
        </p:blipFill>
        <p:spPr>
          <a:xfrm>
            <a:off x="3996928" y="2285740"/>
            <a:ext cx="2079840" cy="415613"/>
          </a:xfrm>
          <a:prstGeom prst="rect">
            <a:avLst/>
          </a:prstGeom>
        </p:spPr>
      </p:pic>
      <p:pic>
        <p:nvPicPr>
          <p:cNvPr id="25" name="Picture 24">
            <a:extLst>
              <a:ext uri="{FF2B5EF4-FFF2-40B4-BE49-F238E27FC236}">
                <a16:creationId xmlns:a16="http://schemas.microsoft.com/office/drawing/2014/main" xmlns="" id="{9F24DE0F-1A1A-4029-A22A-2677431CEF48}"/>
              </a:ext>
            </a:extLst>
          </p:cNvPr>
          <p:cNvPicPr>
            <a:picLocks noChangeAspect="1"/>
          </p:cNvPicPr>
          <p:nvPr/>
        </p:nvPicPr>
        <p:blipFill rotWithShape="1">
          <a:blip r:embed="rId4"/>
          <a:srcRect l="30435" t="40833" r="58152" b="54720"/>
          <a:stretch/>
        </p:blipFill>
        <p:spPr>
          <a:xfrm>
            <a:off x="6709676" y="2285741"/>
            <a:ext cx="1996213" cy="398902"/>
          </a:xfrm>
          <a:prstGeom prst="rect">
            <a:avLst/>
          </a:prstGeom>
        </p:spPr>
      </p:pic>
      <p:pic>
        <p:nvPicPr>
          <p:cNvPr id="13" name="Picture 12">
            <a:extLst>
              <a:ext uri="{FF2B5EF4-FFF2-40B4-BE49-F238E27FC236}">
                <a16:creationId xmlns:a16="http://schemas.microsoft.com/office/drawing/2014/main" xmlns="" id="{9689CAA8-18BE-455C-A304-22C6F203881F}"/>
              </a:ext>
            </a:extLst>
          </p:cNvPr>
          <p:cNvPicPr>
            <a:picLocks noChangeAspect="1"/>
          </p:cNvPicPr>
          <p:nvPr/>
        </p:nvPicPr>
        <p:blipFill rotWithShape="1">
          <a:blip r:embed="rId7"/>
          <a:srcRect l="13561" t="56343" r="67217" b="37198"/>
          <a:stretch/>
        </p:blipFill>
        <p:spPr>
          <a:xfrm>
            <a:off x="9322455" y="3162416"/>
            <a:ext cx="2753442" cy="520170"/>
          </a:xfrm>
          <a:prstGeom prst="rect">
            <a:avLst/>
          </a:prstGeom>
        </p:spPr>
      </p:pic>
      <p:pic>
        <p:nvPicPr>
          <p:cNvPr id="26" name="Picture 25">
            <a:extLst>
              <a:ext uri="{FF2B5EF4-FFF2-40B4-BE49-F238E27FC236}">
                <a16:creationId xmlns:a16="http://schemas.microsoft.com/office/drawing/2014/main" xmlns="" id="{140CCC3A-F454-441D-9DA3-88A99315B905}"/>
              </a:ext>
            </a:extLst>
          </p:cNvPr>
          <p:cNvPicPr>
            <a:picLocks noChangeAspect="1"/>
          </p:cNvPicPr>
          <p:nvPr/>
        </p:nvPicPr>
        <p:blipFill rotWithShape="1">
          <a:blip r:embed="rId4"/>
          <a:srcRect l="30544" t="52884" r="57065" b="40784"/>
          <a:stretch/>
        </p:blipFill>
        <p:spPr>
          <a:xfrm>
            <a:off x="4078929" y="3120469"/>
            <a:ext cx="1984587" cy="520170"/>
          </a:xfrm>
          <a:prstGeom prst="rect">
            <a:avLst/>
          </a:prstGeom>
        </p:spPr>
      </p:pic>
      <p:pic>
        <p:nvPicPr>
          <p:cNvPr id="27" name="Picture 26">
            <a:extLst>
              <a:ext uri="{FF2B5EF4-FFF2-40B4-BE49-F238E27FC236}">
                <a16:creationId xmlns:a16="http://schemas.microsoft.com/office/drawing/2014/main" xmlns="" id="{D4D289E2-DCDE-4C03-A539-3BEC34099DF8}"/>
              </a:ext>
            </a:extLst>
          </p:cNvPr>
          <p:cNvPicPr>
            <a:picLocks noChangeAspect="1"/>
          </p:cNvPicPr>
          <p:nvPr/>
        </p:nvPicPr>
        <p:blipFill rotWithShape="1">
          <a:blip r:embed="rId4"/>
          <a:srcRect l="30652" t="68132" r="57935" b="25230"/>
          <a:stretch/>
        </p:blipFill>
        <p:spPr>
          <a:xfrm>
            <a:off x="6806822" y="3114438"/>
            <a:ext cx="1724819" cy="514559"/>
          </a:xfrm>
          <a:prstGeom prst="rect">
            <a:avLst/>
          </a:prstGeom>
        </p:spPr>
      </p:pic>
      <p:sp>
        <p:nvSpPr>
          <p:cNvPr id="29" name="Content Placeholder 2">
            <a:extLst>
              <a:ext uri="{FF2B5EF4-FFF2-40B4-BE49-F238E27FC236}">
                <a16:creationId xmlns:a16="http://schemas.microsoft.com/office/drawing/2014/main" xmlns="" id="{D85CD59D-A5BC-42E0-83C9-D12D0B91D5BD}"/>
              </a:ext>
            </a:extLst>
          </p:cNvPr>
          <p:cNvSpPr txBox="1">
            <a:spLocks/>
          </p:cNvSpPr>
          <p:nvPr/>
        </p:nvSpPr>
        <p:spPr>
          <a:xfrm>
            <a:off x="3992982" y="3940893"/>
            <a:ext cx="7549597" cy="238280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600" b="1" dirty="0">
                <a:latin typeface="Times New Roman" panose="02020603050405020304" pitchFamily="18" charset="0"/>
                <a:cs typeface="Times New Roman" panose="02020603050405020304" pitchFamily="18" charset="0"/>
              </a:rPr>
              <a:t>Recalculando </a:t>
            </a:r>
            <a:r>
              <a:rPr lang="es-GT" sz="1600" b="1" dirty="0" err="1">
                <a:latin typeface="Times New Roman" panose="02020603050405020304" pitchFamily="18" charset="0"/>
                <a:cs typeface="Times New Roman" panose="02020603050405020304" pitchFamily="18" charset="0"/>
              </a:rPr>
              <a:t>Ir_A</a:t>
            </a:r>
            <a:endParaRPr lang="es-GT" sz="1600" b="1" dirty="0">
              <a:latin typeface="Times New Roman" panose="02020603050405020304" pitchFamily="18" charset="0"/>
              <a:cs typeface="Times New Roman" panose="02020603050405020304" pitchFamily="18" charset="0"/>
            </a:endParaRPr>
          </a:p>
          <a:p>
            <a:pPr marL="0" indent="0">
              <a:buNone/>
            </a:pPr>
            <a:endParaRPr lang="es-GT" sz="1600" b="1" dirty="0">
              <a:latin typeface="Times New Roman" panose="02020603050405020304" pitchFamily="18" charset="0"/>
              <a:cs typeface="Times New Roman" panose="02020603050405020304" pitchFamily="18" charset="0"/>
            </a:endParaRPr>
          </a:p>
          <a:p>
            <a:pPr marL="0" indent="0">
              <a:buNone/>
            </a:pPr>
            <a:r>
              <a:rPr lang="es-GT" sz="1600" b="1" dirty="0" err="1">
                <a:latin typeface="Times New Roman" panose="02020603050405020304" pitchFamily="18" charset="0"/>
                <a:cs typeface="Times New Roman" panose="02020603050405020304" pitchFamily="18" charset="0"/>
              </a:rPr>
              <a:t>Ir_A</a:t>
            </a:r>
            <a:r>
              <a:rPr lang="es-GT" sz="1600" b="1" dirty="0">
                <a:latin typeface="Times New Roman" panose="02020603050405020304" pitchFamily="18" charset="0"/>
                <a:cs typeface="Times New Roman" panose="02020603050405020304" pitchFamily="18" charset="0"/>
              </a:rPr>
              <a:t> ( I0 , c ) = I36		</a:t>
            </a:r>
            <a:r>
              <a:rPr lang="es-GT" sz="1600" b="1" dirty="0" err="1">
                <a:latin typeface="Times New Roman" panose="02020603050405020304" pitchFamily="18" charset="0"/>
                <a:cs typeface="Times New Roman" panose="02020603050405020304" pitchFamily="18" charset="0"/>
              </a:rPr>
              <a:t>Ir_A</a:t>
            </a:r>
            <a:r>
              <a:rPr lang="es-GT" sz="1600" b="1" dirty="0">
                <a:latin typeface="Times New Roman" panose="02020603050405020304" pitchFamily="18" charset="0"/>
                <a:cs typeface="Times New Roman" panose="02020603050405020304" pitchFamily="18" charset="0"/>
              </a:rPr>
              <a:t>(I0, d ) = I47</a:t>
            </a:r>
          </a:p>
          <a:p>
            <a:pPr marL="0" indent="0">
              <a:buNone/>
            </a:pPr>
            <a:endParaRPr lang="es-GT" sz="1600" b="1" dirty="0">
              <a:latin typeface="Times New Roman" panose="02020603050405020304" pitchFamily="18" charset="0"/>
              <a:cs typeface="Times New Roman" panose="02020603050405020304" pitchFamily="18" charset="0"/>
            </a:endParaRPr>
          </a:p>
          <a:p>
            <a:pPr marL="0" indent="0">
              <a:buNone/>
            </a:pPr>
            <a:r>
              <a:rPr lang="es-GT" sz="1600" b="1" dirty="0" err="1">
                <a:latin typeface="Times New Roman" panose="02020603050405020304" pitchFamily="18" charset="0"/>
                <a:cs typeface="Times New Roman" panose="02020603050405020304" pitchFamily="18" charset="0"/>
              </a:rPr>
              <a:t>Ir_A</a:t>
            </a:r>
            <a:r>
              <a:rPr lang="es-GT" sz="1600" b="1" dirty="0">
                <a:latin typeface="Times New Roman" panose="02020603050405020304" pitchFamily="18" charset="0"/>
                <a:cs typeface="Times New Roman" panose="02020603050405020304" pitchFamily="18" charset="0"/>
              </a:rPr>
              <a:t> ( I36 , C ) = I89 		</a:t>
            </a:r>
            <a:r>
              <a:rPr lang="es-GT" sz="1600" b="1" dirty="0" err="1">
                <a:latin typeface="Times New Roman" panose="02020603050405020304" pitchFamily="18" charset="0"/>
                <a:cs typeface="Times New Roman" panose="02020603050405020304" pitchFamily="18" charset="0"/>
              </a:rPr>
              <a:t>Ir_A</a:t>
            </a:r>
            <a:r>
              <a:rPr lang="es-GT" sz="1600" b="1" dirty="0">
                <a:latin typeface="Times New Roman" panose="02020603050405020304" pitchFamily="18" charset="0"/>
                <a:cs typeface="Times New Roman" panose="02020603050405020304" pitchFamily="18" charset="0"/>
              </a:rPr>
              <a:t> ( I36 , c ) = I36 		</a:t>
            </a:r>
            <a:r>
              <a:rPr lang="es-GT" sz="1600" b="1" dirty="0" err="1">
                <a:latin typeface="Times New Roman" panose="02020603050405020304" pitchFamily="18" charset="0"/>
                <a:cs typeface="Times New Roman" panose="02020603050405020304" pitchFamily="18" charset="0"/>
              </a:rPr>
              <a:t>Ir_A</a:t>
            </a:r>
            <a:r>
              <a:rPr lang="es-GT" sz="1600" b="1" dirty="0">
                <a:latin typeface="Times New Roman" panose="02020603050405020304" pitchFamily="18" charset="0"/>
                <a:cs typeface="Times New Roman" panose="02020603050405020304" pitchFamily="18" charset="0"/>
              </a:rPr>
              <a:t> ( I36 , d ) = I47</a:t>
            </a:r>
          </a:p>
        </p:txBody>
      </p:sp>
      <p:sp>
        <p:nvSpPr>
          <p:cNvPr id="9" name="Flowchart: Summing Junction 8"/>
          <p:cNvSpPr/>
          <p:nvPr/>
        </p:nvSpPr>
        <p:spPr>
          <a:xfrm>
            <a:off x="2512917" y="1857315"/>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Flowchart: Summing Junction 31"/>
          <p:cNvSpPr/>
          <p:nvPr/>
        </p:nvSpPr>
        <p:spPr>
          <a:xfrm>
            <a:off x="2461341" y="1100778"/>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Flowchart: Summing Junction 32"/>
          <p:cNvSpPr/>
          <p:nvPr/>
        </p:nvSpPr>
        <p:spPr>
          <a:xfrm>
            <a:off x="776050" y="4058927"/>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Flowchart: Summing Junction 33"/>
          <p:cNvSpPr/>
          <p:nvPr/>
        </p:nvSpPr>
        <p:spPr>
          <a:xfrm>
            <a:off x="2498942" y="3178666"/>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Flowchart: Summing Junction 34"/>
          <p:cNvSpPr/>
          <p:nvPr/>
        </p:nvSpPr>
        <p:spPr>
          <a:xfrm>
            <a:off x="774501" y="3354887"/>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Flowchart: Summing Junction 35"/>
          <p:cNvSpPr/>
          <p:nvPr/>
        </p:nvSpPr>
        <p:spPr>
          <a:xfrm>
            <a:off x="2527065" y="2540758"/>
            <a:ext cx="800915" cy="715504"/>
          </a:xfrm>
          <a:prstGeom prst="flowChartSummingJunction">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99743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xmlns="" id="{2C7A2D1A-1C12-4C62-BE15-7655562D192C}"/>
              </a:ext>
            </a:extLst>
          </p:cNvPr>
          <p:cNvSpPr txBox="1"/>
          <p:nvPr/>
        </p:nvSpPr>
        <p:spPr>
          <a:xfrm>
            <a:off x="256324" y="643729"/>
            <a:ext cx="3433303"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GT" dirty="0"/>
              <a:t>Elementos LALR</a:t>
            </a:r>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a:p>
            <a:endParaRPr lang="es-GT" dirty="0"/>
          </a:p>
        </p:txBody>
      </p:sp>
      <p:sp>
        <p:nvSpPr>
          <p:cNvPr id="2" name="Title 1">
            <a:extLst>
              <a:ext uri="{FF2B5EF4-FFF2-40B4-BE49-F238E27FC236}">
                <a16:creationId xmlns:a16="http://schemas.microsoft.com/office/drawing/2014/main" xmlns="" id="{A295E2F9-6F91-4379-8529-9E2EE2658442}"/>
              </a:ext>
            </a:extLst>
          </p:cNvPr>
          <p:cNvSpPr>
            <a:spLocks noGrp="1"/>
          </p:cNvSpPr>
          <p:nvPr>
            <p:ph type="title"/>
          </p:nvPr>
        </p:nvSpPr>
        <p:spPr>
          <a:xfrm>
            <a:off x="483107" y="37882"/>
            <a:ext cx="8596668" cy="1320800"/>
          </a:xfrm>
        </p:spPr>
        <p:txBody>
          <a:bodyPr/>
          <a:lstStyle/>
          <a:p>
            <a:r>
              <a:rPr lang="es-GT" dirty="0"/>
              <a:t>Tabla de Análisis Sintáctico LALR</a:t>
            </a:r>
          </a:p>
        </p:txBody>
      </p:sp>
      <p:sp>
        <p:nvSpPr>
          <p:cNvPr id="5" name="Rectangle 4">
            <a:extLst>
              <a:ext uri="{FF2B5EF4-FFF2-40B4-BE49-F238E27FC236}">
                <a16:creationId xmlns:a16="http://schemas.microsoft.com/office/drawing/2014/main" xmlns="" id="{462DF375-FCC5-4DDE-ADB3-9EEBB97E2A6F}"/>
              </a:ext>
            </a:extLst>
          </p:cNvPr>
          <p:cNvSpPr/>
          <p:nvPr/>
        </p:nvSpPr>
        <p:spPr>
          <a:xfrm>
            <a:off x="2425148" y="5579165"/>
            <a:ext cx="1298713" cy="357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10" name="Content Placeholder 2">
            <a:extLst>
              <a:ext uri="{FF2B5EF4-FFF2-40B4-BE49-F238E27FC236}">
                <a16:creationId xmlns:a16="http://schemas.microsoft.com/office/drawing/2014/main" xmlns="" id="{6181DCF7-6317-4BF0-BFA4-4EC8AF6DB313}"/>
              </a:ext>
            </a:extLst>
          </p:cNvPr>
          <p:cNvSpPr txBox="1">
            <a:spLocks/>
          </p:cNvSpPr>
          <p:nvPr/>
        </p:nvSpPr>
        <p:spPr>
          <a:xfrm>
            <a:off x="318035" y="4317069"/>
            <a:ext cx="2655589" cy="157846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GT" sz="1600" b="1" i="1" dirty="0"/>
              <a:t>Gramática</a:t>
            </a:r>
          </a:p>
          <a:p>
            <a:pPr marL="0" indent="0">
              <a:buNone/>
            </a:pPr>
            <a:r>
              <a:rPr lang="es-GT" sz="1600" b="1" i="1" dirty="0">
                <a:highlight>
                  <a:srgbClr val="FFFF00"/>
                </a:highlight>
              </a:rPr>
              <a:t>1</a:t>
            </a:r>
            <a:r>
              <a:rPr lang="es-GT" sz="1600" b="1" i="1" dirty="0"/>
              <a:t>	</a:t>
            </a:r>
            <a:r>
              <a:rPr lang="es-GT" i="1" dirty="0"/>
              <a:t>S </a:t>
            </a:r>
            <a:r>
              <a:rPr lang="es-GT" dirty="0"/>
              <a:t>→ </a:t>
            </a:r>
            <a:r>
              <a:rPr lang="es-GT" i="1" dirty="0"/>
              <a:t>C </a:t>
            </a:r>
            <a:r>
              <a:rPr lang="es-GT" i="1" dirty="0" err="1"/>
              <a:t>C</a:t>
            </a:r>
            <a:r>
              <a:rPr lang="es-GT" i="1" dirty="0"/>
              <a:t> </a:t>
            </a:r>
            <a:endParaRPr lang="es-GT" dirty="0"/>
          </a:p>
          <a:p>
            <a:pPr marL="0" indent="0">
              <a:buNone/>
            </a:pPr>
            <a:r>
              <a:rPr lang="es-GT" i="1" dirty="0">
                <a:highlight>
                  <a:srgbClr val="FFFF00"/>
                </a:highlight>
              </a:rPr>
              <a:t>2</a:t>
            </a:r>
            <a:r>
              <a:rPr lang="es-GT" i="1" dirty="0"/>
              <a:t>	C </a:t>
            </a:r>
            <a:r>
              <a:rPr lang="es-GT" dirty="0"/>
              <a:t>→ </a:t>
            </a:r>
            <a:r>
              <a:rPr lang="es-GT" i="1" dirty="0"/>
              <a:t>c </a:t>
            </a:r>
            <a:r>
              <a:rPr lang="es-GT" i="1" dirty="0" err="1"/>
              <a:t>C</a:t>
            </a:r>
            <a:r>
              <a:rPr lang="es-GT" i="1" dirty="0"/>
              <a:t> </a:t>
            </a:r>
          </a:p>
          <a:p>
            <a:pPr marL="0" indent="0">
              <a:buNone/>
            </a:pPr>
            <a:r>
              <a:rPr lang="es-GT" i="1" dirty="0">
                <a:highlight>
                  <a:srgbClr val="FFFF00"/>
                </a:highlight>
              </a:rPr>
              <a:t>3</a:t>
            </a:r>
            <a:r>
              <a:rPr lang="es-GT" i="1" dirty="0"/>
              <a:t>	C </a:t>
            </a:r>
            <a:r>
              <a:rPr lang="es-GT" dirty="0"/>
              <a:t>→ </a:t>
            </a:r>
            <a:r>
              <a:rPr lang="es-GT" i="1" dirty="0"/>
              <a:t>d</a:t>
            </a:r>
          </a:p>
          <a:p>
            <a:pPr marL="0" indent="0">
              <a:buNone/>
            </a:pPr>
            <a:endParaRPr lang="es-GT" sz="1600" b="1" i="1" dirty="0"/>
          </a:p>
        </p:txBody>
      </p:sp>
      <p:pic>
        <p:nvPicPr>
          <p:cNvPr id="3" name="Picture 2">
            <a:extLst>
              <a:ext uri="{FF2B5EF4-FFF2-40B4-BE49-F238E27FC236}">
                <a16:creationId xmlns:a16="http://schemas.microsoft.com/office/drawing/2014/main" xmlns="" id="{003B946F-ADA4-42C9-9D61-FF990B8905C2}"/>
              </a:ext>
            </a:extLst>
          </p:cNvPr>
          <p:cNvPicPr>
            <a:picLocks noChangeAspect="1"/>
          </p:cNvPicPr>
          <p:nvPr/>
        </p:nvPicPr>
        <p:blipFill rotWithShape="1">
          <a:blip r:embed="rId2"/>
          <a:srcRect l="33913" t="26269" r="53370" b="60391"/>
          <a:stretch/>
        </p:blipFill>
        <p:spPr>
          <a:xfrm>
            <a:off x="320736" y="1066939"/>
            <a:ext cx="1561974" cy="840345"/>
          </a:xfrm>
          <a:prstGeom prst="rect">
            <a:avLst/>
          </a:prstGeom>
        </p:spPr>
      </p:pic>
      <p:pic>
        <p:nvPicPr>
          <p:cNvPr id="4" name="Picture 3">
            <a:extLst>
              <a:ext uri="{FF2B5EF4-FFF2-40B4-BE49-F238E27FC236}">
                <a16:creationId xmlns:a16="http://schemas.microsoft.com/office/drawing/2014/main" xmlns="" id="{8CAED269-2E65-40FC-9AA2-9AF58D0F14B5}"/>
              </a:ext>
            </a:extLst>
          </p:cNvPr>
          <p:cNvPicPr>
            <a:picLocks noChangeAspect="1"/>
          </p:cNvPicPr>
          <p:nvPr/>
        </p:nvPicPr>
        <p:blipFill rotWithShape="1">
          <a:blip r:embed="rId2"/>
          <a:srcRect l="33913" t="58748" r="55326" b="36805"/>
          <a:stretch/>
        </p:blipFill>
        <p:spPr>
          <a:xfrm>
            <a:off x="320736" y="2146356"/>
            <a:ext cx="1321661" cy="280115"/>
          </a:xfrm>
          <a:prstGeom prst="rect">
            <a:avLst/>
          </a:prstGeom>
        </p:spPr>
      </p:pic>
      <p:pic>
        <p:nvPicPr>
          <p:cNvPr id="6" name="Picture 5">
            <a:extLst>
              <a:ext uri="{FF2B5EF4-FFF2-40B4-BE49-F238E27FC236}">
                <a16:creationId xmlns:a16="http://schemas.microsoft.com/office/drawing/2014/main" xmlns="" id="{A8038CC7-B276-4DD7-84F5-94C5005040AC}"/>
              </a:ext>
            </a:extLst>
          </p:cNvPr>
          <p:cNvPicPr>
            <a:picLocks noChangeAspect="1"/>
          </p:cNvPicPr>
          <p:nvPr/>
        </p:nvPicPr>
        <p:blipFill rotWithShape="1">
          <a:blip r:embed="rId2"/>
          <a:srcRect l="33805" t="71863" r="53478" b="14797"/>
          <a:stretch/>
        </p:blipFill>
        <p:spPr>
          <a:xfrm>
            <a:off x="318035" y="2565960"/>
            <a:ext cx="1561974" cy="840346"/>
          </a:xfrm>
          <a:prstGeom prst="rect">
            <a:avLst/>
          </a:prstGeom>
        </p:spPr>
      </p:pic>
      <p:pic>
        <p:nvPicPr>
          <p:cNvPr id="12" name="Picture 11">
            <a:extLst>
              <a:ext uri="{FF2B5EF4-FFF2-40B4-BE49-F238E27FC236}">
                <a16:creationId xmlns:a16="http://schemas.microsoft.com/office/drawing/2014/main" xmlns="" id="{9C5E6E9F-DE89-4753-A887-14D9DA4B5E34}"/>
              </a:ext>
            </a:extLst>
          </p:cNvPr>
          <p:cNvPicPr>
            <a:picLocks noChangeAspect="1"/>
          </p:cNvPicPr>
          <p:nvPr/>
        </p:nvPicPr>
        <p:blipFill rotWithShape="1">
          <a:blip r:embed="rId3"/>
          <a:srcRect l="30543" t="64885" r="58261" b="29008"/>
          <a:stretch/>
        </p:blipFill>
        <p:spPr>
          <a:xfrm>
            <a:off x="358784" y="3436634"/>
            <a:ext cx="1375070" cy="384726"/>
          </a:xfrm>
          <a:prstGeom prst="rect">
            <a:avLst/>
          </a:prstGeom>
        </p:spPr>
      </p:pic>
      <p:pic>
        <p:nvPicPr>
          <p:cNvPr id="23" name="Picture 22">
            <a:extLst>
              <a:ext uri="{FF2B5EF4-FFF2-40B4-BE49-F238E27FC236}">
                <a16:creationId xmlns:a16="http://schemas.microsoft.com/office/drawing/2014/main" xmlns="" id="{7B4D9298-D191-4C50-B274-99AEAB0FEE60}"/>
              </a:ext>
            </a:extLst>
          </p:cNvPr>
          <p:cNvPicPr>
            <a:picLocks noChangeAspect="1"/>
          </p:cNvPicPr>
          <p:nvPr/>
        </p:nvPicPr>
        <p:blipFill rotWithShape="1">
          <a:blip r:embed="rId4"/>
          <a:srcRect l="14022" t="55269" r="67499" b="33905"/>
          <a:stretch/>
        </p:blipFill>
        <p:spPr>
          <a:xfrm>
            <a:off x="1923015" y="1163798"/>
            <a:ext cx="1766612" cy="581942"/>
          </a:xfrm>
          <a:prstGeom prst="rect">
            <a:avLst/>
          </a:prstGeom>
        </p:spPr>
      </p:pic>
      <p:pic>
        <p:nvPicPr>
          <p:cNvPr id="11" name="Picture 10">
            <a:extLst>
              <a:ext uri="{FF2B5EF4-FFF2-40B4-BE49-F238E27FC236}">
                <a16:creationId xmlns:a16="http://schemas.microsoft.com/office/drawing/2014/main" xmlns="" id="{DE62E9F5-89DF-4E18-BA40-D2887DE8F456}"/>
              </a:ext>
            </a:extLst>
          </p:cNvPr>
          <p:cNvPicPr>
            <a:picLocks noChangeAspect="1"/>
          </p:cNvPicPr>
          <p:nvPr/>
        </p:nvPicPr>
        <p:blipFill rotWithShape="1">
          <a:blip r:embed="rId5"/>
          <a:srcRect l="13561" t="46990" r="68007" b="47855"/>
          <a:stretch/>
        </p:blipFill>
        <p:spPr>
          <a:xfrm>
            <a:off x="1923015" y="2186632"/>
            <a:ext cx="1561974" cy="245612"/>
          </a:xfrm>
          <a:prstGeom prst="rect">
            <a:avLst/>
          </a:prstGeom>
        </p:spPr>
      </p:pic>
      <p:pic>
        <p:nvPicPr>
          <p:cNvPr id="13" name="Picture 12">
            <a:extLst>
              <a:ext uri="{FF2B5EF4-FFF2-40B4-BE49-F238E27FC236}">
                <a16:creationId xmlns:a16="http://schemas.microsoft.com/office/drawing/2014/main" xmlns="" id="{9689CAA8-18BE-455C-A304-22C6F203881F}"/>
              </a:ext>
            </a:extLst>
          </p:cNvPr>
          <p:cNvPicPr>
            <a:picLocks noChangeAspect="1"/>
          </p:cNvPicPr>
          <p:nvPr/>
        </p:nvPicPr>
        <p:blipFill rotWithShape="1">
          <a:blip r:embed="rId6"/>
          <a:srcRect l="13561" t="56343" r="67217" b="37198"/>
          <a:stretch/>
        </p:blipFill>
        <p:spPr>
          <a:xfrm>
            <a:off x="1941720" y="2701353"/>
            <a:ext cx="1623841" cy="306770"/>
          </a:xfrm>
          <a:prstGeom prst="rect">
            <a:avLst/>
          </a:prstGeom>
        </p:spPr>
      </p:pic>
      <p:sp>
        <p:nvSpPr>
          <p:cNvPr id="29" name="Content Placeholder 2">
            <a:extLst>
              <a:ext uri="{FF2B5EF4-FFF2-40B4-BE49-F238E27FC236}">
                <a16:creationId xmlns:a16="http://schemas.microsoft.com/office/drawing/2014/main" xmlns="" id="{D85CD59D-A5BC-42E0-83C9-D12D0B91D5BD}"/>
              </a:ext>
            </a:extLst>
          </p:cNvPr>
          <p:cNvSpPr txBox="1">
            <a:spLocks/>
          </p:cNvSpPr>
          <p:nvPr/>
        </p:nvSpPr>
        <p:spPr>
          <a:xfrm>
            <a:off x="3765607" y="787913"/>
            <a:ext cx="8426393" cy="26487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s-GT" sz="1400" b="1">
                <a:latin typeface="Times New Roman" panose="02020603050405020304" pitchFamily="18" charset="0"/>
                <a:cs typeface="Times New Roman" panose="02020603050405020304" pitchFamily="18" charset="0"/>
              </a:rPr>
              <a:t>Ir_A</a:t>
            </a:r>
          </a:p>
          <a:p>
            <a:pPr marL="0" indent="0">
              <a:buNone/>
            </a:pPr>
            <a:endParaRPr lang="es-GT" sz="1400" b="1">
              <a:latin typeface="Times New Roman" panose="02020603050405020304" pitchFamily="18" charset="0"/>
              <a:cs typeface="Times New Roman" panose="02020603050405020304" pitchFamily="18" charset="0"/>
            </a:endParaRPr>
          </a:p>
          <a:p>
            <a:pPr marL="0" indent="0">
              <a:buNone/>
            </a:pPr>
            <a:r>
              <a:rPr lang="es-GT" sz="1400" b="1">
                <a:latin typeface="Times New Roman" panose="02020603050405020304" pitchFamily="18" charset="0"/>
                <a:cs typeface="Times New Roman" panose="02020603050405020304" pitchFamily="18" charset="0"/>
              </a:rPr>
              <a:t>Ir_A ( I0 , S ) = I1 		Ir_A ( I0 , C ) = I2 		Ir_A ( I0 , c ) = I36		Ir_A(I0, d ) = I47</a:t>
            </a:r>
          </a:p>
          <a:p>
            <a:pPr marL="0" indent="0">
              <a:buNone/>
            </a:pPr>
            <a:endParaRPr lang="es-GT" sz="1400" b="1">
              <a:latin typeface="Times New Roman" panose="02020603050405020304" pitchFamily="18" charset="0"/>
              <a:cs typeface="Times New Roman" panose="02020603050405020304" pitchFamily="18" charset="0"/>
            </a:endParaRPr>
          </a:p>
          <a:p>
            <a:pPr marL="0" indent="0">
              <a:buNone/>
            </a:pPr>
            <a:r>
              <a:rPr lang="es-GT" sz="1400" b="1">
                <a:latin typeface="Times New Roman" panose="02020603050405020304" pitchFamily="18" charset="0"/>
                <a:cs typeface="Times New Roman" panose="02020603050405020304" pitchFamily="18" charset="0"/>
              </a:rPr>
              <a:t>Ir_A ( I2 , C ) = I5	 	Ir_A ( I2 , c ) = I36		 Ir_A ( I2 , d ) = I47</a:t>
            </a:r>
          </a:p>
          <a:p>
            <a:pPr marL="0" indent="0">
              <a:buNone/>
            </a:pPr>
            <a:endParaRPr lang="es-GT" sz="1400" b="1">
              <a:latin typeface="Times New Roman" panose="02020603050405020304" pitchFamily="18" charset="0"/>
              <a:cs typeface="Times New Roman" panose="02020603050405020304" pitchFamily="18" charset="0"/>
            </a:endParaRPr>
          </a:p>
          <a:p>
            <a:pPr marL="0" indent="0">
              <a:buNone/>
            </a:pPr>
            <a:r>
              <a:rPr lang="es-GT" sz="1400" b="1">
                <a:latin typeface="Times New Roman" panose="02020603050405020304" pitchFamily="18" charset="0"/>
                <a:cs typeface="Times New Roman" panose="02020603050405020304" pitchFamily="18" charset="0"/>
              </a:rPr>
              <a:t>Ir_A ( I36 , C ) = I89		Ir_A ( I36 , c ) = I36		Ir_A ( I36 , d ) = I47</a:t>
            </a:r>
            <a:endParaRPr lang="es-GT" sz="1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8FE18EF9-725C-40C2-A694-50B49282B29F}"/>
              </a:ext>
            </a:extLst>
          </p:cNvPr>
          <p:cNvPicPr>
            <a:picLocks noChangeAspect="1"/>
          </p:cNvPicPr>
          <p:nvPr/>
        </p:nvPicPr>
        <p:blipFill rotWithShape="1">
          <a:blip r:embed="rId7"/>
          <a:srcRect l="27141" t="31825" r="50000" b="29194"/>
          <a:stretch/>
        </p:blipFill>
        <p:spPr>
          <a:xfrm>
            <a:off x="5899180" y="3501876"/>
            <a:ext cx="3433302" cy="3291738"/>
          </a:xfrm>
          <a:prstGeom prst="rect">
            <a:avLst/>
          </a:prstGeom>
        </p:spPr>
      </p:pic>
    </p:spTree>
    <p:extLst>
      <p:ext uri="{BB962C8B-B14F-4D97-AF65-F5344CB8AC3E}">
        <p14:creationId xmlns:p14="http://schemas.microsoft.com/office/powerpoint/2010/main" val="784488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A09B7E-252C-46B4-A66A-FD3397322E15}"/>
              </a:ext>
            </a:extLst>
          </p:cNvPr>
          <p:cNvSpPr>
            <a:spLocks noGrp="1"/>
          </p:cNvSpPr>
          <p:nvPr>
            <p:ph type="title"/>
          </p:nvPr>
        </p:nvSpPr>
        <p:spPr/>
        <p:txBody>
          <a:bodyPr/>
          <a:lstStyle/>
          <a:p>
            <a:r>
              <a:rPr lang="es-GT" dirty="0"/>
              <a:t>Funciones calculadas a partir del árbol sintáctico</a:t>
            </a:r>
          </a:p>
        </p:txBody>
      </p:sp>
      <p:sp>
        <p:nvSpPr>
          <p:cNvPr id="3" name="Content Placeholder 2">
            <a:extLst>
              <a:ext uri="{FF2B5EF4-FFF2-40B4-BE49-F238E27FC236}">
                <a16:creationId xmlns:a16="http://schemas.microsoft.com/office/drawing/2014/main" xmlns="" id="{FD7710C5-2624-49BC-B0BD-974BF1F45325}"/>
              </a:ext>
            </a:extLst>
          </p:cNvPr>
          <p:cNvSpPr>
            <a:spLocks noGrp="1"/>
          </p:cNvSpPr>
          <p:nvPr>
            <p:ph idx="1"/>
          </p:nvPr>
        </p:nvSpPr>
        <p:spPr>
          <a:xfrm>
            <a:off x="677334" y="2160589"/>
            <a:ext cx="9831640" cy="4266715"/>
          </a:xfrm>
        </p:spPr>
        <p:txBody>
          <a:bodyPr>
            <a:normAutofit/>
          </a:bodyPr>
          <a:lstStyle/>
          <a:p>
            <a:r>
              <a:rPr lang="es-GT" dirty="0" err="1"/>
              <a:t>SiguientePos</a:t>
            </a:r>
            <a:r>
              <a:rPr lang="es-GT" dirty="0"/>
              <a:t> (Encontrar el conjunto de Hojas que aparecerán después de un nodo) </a:t>
            </a:r>
            <a:r>
              <a:rPr lang="es-GT" dirty="0" err="1"/>
              <a:t>Follow</a:t>
            </a:r>
            <a:endParaRPr lang="es-GT" dirty="0"/>
          </a:p>
          <a:p>
            <a:pPr lvl="1"/>
            <a:r>
              <a:rPr lang="es-GT" dirty="0"/>
              <a:t>Unión</a:t>
            </a:r>
          </a:p>
          <a:p>
            <a:pPr lvl="2"/>
            <a:r>
              <a:rPr lang="es-GT" dirty="0"/>
              <a:t>Para cada elemento en </a:t>
            </a:r>
            <a:r>
              <a:rPr lang="es-GT" dirty="0" err="1"/>
              <a:t>UltimaPos</a:t>
            </a:r>
            <a:r>
              <a:rPr lang="es-GT" dirty="0"/>
              <a:t> del nodo a, agregar </a:t>
            </a:r>
            <a:r>
              <a:rPr lang="es-GT" dirty="0" err="1"/>
              <a:t>PrimeraPos</a:t>
            </a:r>
            <a:r>
              <a:rPr lang="es-GT" dirty="0"/>
              <a:t> del nodo b a su </a:t>
            </a:r>
            <a:r>
              <a:rPr lang="es-GT" dirty="0" err="1"/>
              <a:t>SiguientePos</a:t>
            </a:r>
            <a:endParaRPr lang="es-GT" dirty="0"/>
          </a:p>
          <a:p>
            <a:pPr lvl="1"/>
            <a:r>
              <a:rPr lang="es-GT" dirty="0"/>
              <a:t>*</a:t>
            </a:r>
          </a:p>
          <a:p>
            <a:pPr lvl="2"/>
            <a:r>
              <a:rPr lang="es-GT" dirty="0"/>
              <a:t>Para cada elemento en </a:t>
            </a:r>
            <a:r>
              <a:rPr lang="es-GT" dirty="0" err="1"/>
              <a:t>UltimaPos</a:t>
            </a:r>
            <a:r>
              <a:rPr lang="es-GT" dirty="0"/>
              <a:t> del nodo a, agregar </a:t>
            </a:r>
            <a:r>
              <a:rPr lang="es-GT" dirty="0" err="1"/>
              <a:t>PrimeraPos</a:t>
            </a:r>
            <a:r>
              <a:rPr lang="es-GT" dirty="0"/>
              <a:t> del nodo a a su </a:t>
            </a:r>
            <a:r>
              <a:rPr lang="es-GT" dirty="0" err="1"/>
              <a:t>SiguientePos</a:t>
            </a:r>
            <a:endParaRPr lang="es-GT" dirty="0"/>
          </a:p>
          <a:p>
            <a:pPr lvl="2"/>
            <a:endParaRPr lang="es-GT" dirty="0"/>
          </a:p>
          <a:p>
            <a:pPr lvl="1"/>
            <a:r>
              <a:rPr lang="es-GT" dirty="0"/>
              <a:t>+</a:t>
            </a:r>
          </a:p>
          <a:p>
            <a:pPr lvl="2"/>
            <a:r>
              <a:rPr lang="es-GT" dirty="0"/>
              <a:t>Para cada elemento en </a:t>
            </a:r>
            <a:r>
              <a:rPr lang="es-GT" dirty="0" err="1"/>
              <a:t>UltimaPos</a:t>
            </a:r>
            <a:r>
              <a:rPr lang="es-GT" dirty="0"/>
              <a:t> del nodo a, agregar </a:t>
            </a:r>
            <a:r>
              <a:rPr lang="es-GT" dirty="0" err="1"/>
              <a:t>PrimeraPos</a:t>
            </a:r>
            <a:r>
              <a:rPr lang="es-GT" dirty="0"/>
              <a:t> del nodo a </a:t>
            </a:r>
            <a:r>
              <a:rPr lang="es-GT" dirty="0" err="1"/>
              <a:t>a</a:t>
            </a:r>
            <a:r>
              <a:rPr lang="es-GT" dirty="0"/>
              <a:t> su </a:t>
            </a:r>
            <a:r>
              <a:rPr lang="es-GT" dirty="0" err="1"/>
              <a:t>SiguientePos</a:t>
            </a:r>
            <a:endParaRPr lang="es-GT" dirty="0"/>
          </a:p>
          <a:p>
            <a:pPr marL="457200" lvl="1" indent="0">
              <a:buNone/>
            </a:pPr>
            <a:endParaRPr lang="es-GT" dirty="0"/>
          </a:p>
          <a:p>
            <a:pPr marL="0" indent="0">
              <a:buNone/>
            </a:pPr>
            <a:r>
              <a:rPr lang="es-GT" sz="1200" b="1" u="sng" dirty="0"/>
              <a:t>* Para todos los demás nodos no se calcula </a:t>
            </a:r>
            <a:r>
              <a:rPr lang="es-GT" sz="1200" b="1" u="sng" dirty="0" err="1"/>
              <a:t>SiguientePos</a:t>
            </a:r>
            <a:endParaRPr lang="es-GT" sz="1200" b="1" u="sng" dirty="0"/>
          </a:p>
          <a:p>
            <a:endParaRPr lang="es-GT" dirty="0"/>
          </a:p>
        </p:txBody>
      </p:sp>
    </p:spTree>
    <p:extLst>
      <p:ext uri="{BB962C8B-B14F-4D97-AF65-F5344CB8AC3E}">
        <p14:creationId xmlns:p14="http://schemas.microsoft.com/office/powerpoint/2010/main" val="771158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xmlns="" id="{703D8FBC-6002-4CEF-B9C7-1360BA7993A7}"/>
              </a:ext>
            </a:extLst>
          </p:cNvPr>
          <p:cNvGrpSpPr/>
          <p:nvPr/>
        </p:nvGrpSpPr>
        <p:grpSpPr>
          <a:xfrm>
            <a:off x="2332071" y="270393"/>
            <a:ext cx="4996382" cy="6156911"/>
            <a:chOff x="4147619" y="163100"/>
            <a:chExt cx="4015719" cy="4833910"/>
          </a:xfrm>
        </p:grpSpPr>
        <p:grpSp>
          <p:nvGrpSpPr>
            <p:cNvPr id="12" name="Group 11">
              <a:extLst>
                <a:ext uri="{FF2B5EF4-FFF2-40B4-BE49-F238E27FC236}">
                  <a16:creationId xmlns:a16="http://schemas.microsoft.com/office/drawing/2014/main" xmlns="" id="{ED84CBA7-F890-4B3D-9C08-60D1FE2BAE70}"/>
                </a:ext>
              </a:extLst>
            </p:cNvPr>
            <p:cNvGrpSpPr/>
            <p:nvPr/>
          </p:nvGrpSpPr>
          <p:grpSpPr>
            <a:xfrm>
              <a:off x="7039195" y="163100"/>
              <a:ext cx="1124143" cy="989839"/>
              <a:chOff x="1351722" y="1789044"/>
              <a:chExt cx="1921565" cy="2246244"/>
            </a:xfrm>
          </p:grpSpPr>
          <p:sp>
            <p:nvSpPr>
              <p:cNvPr id="4" name="Oval 3">
                <a:extLst>
                  <a:ext uri="{FF2B5EF4-FFF2-40B4-BE49-F238E27FC236}">
                    <a16:creationId xmlns:a16="http://schemas.microsoft.com/office/drawing/2014/main" xmlns="" id="{76CE098C-0AE6-4492-A647-B66F215512F6}"/>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5" name="Oval 4">
                <a:extLst>
                  <a:ext uri="{FF2B5EF4-FFF2-40B4-BE49-F238E27FC236}">
                    <a16:creationId xmlns:a16="http://schemas.microsoft.com/office/drawing/2014/main" xmlns="" id="{8A9A3A7C-4454-4B97-95BF-6D1D00B40D14}"/>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7" name="Oval 6">
                <a:extLst>
                  <a:ext uri="{FF2B5EF4-FFF2-40B4-BE49-F238E27FC236}">
                    <a16:creationId xmlns:a16="http://schemas.microsoft.com/office/drawing/2014/main" xmlns="" id="{F731D09C-FFDA-4D2A-ADC6-1C860496DB02}"/>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cxnSp>
            <p:nvCxnSpPr>
              <p:cNvPr id="9" name="Straight Connector 8">
                <a:extLst>
                  <a:ext uri="{FF2B5EF4-FFF2-40B4-BE49-F238E27FC236}">
                    <a16:creationId xmlns:a16="http://schemas.microsoft.com/office/drawing/2014/main" xmlns="" id="{0CE0FC36-0C7D-4B6F-89F9-0AB01BCF224D}"/>
                  </a:ext>
                </a:extLst>
              </p:cNvPr>
              <p:cNvCxnSpPr>
                <a:cxnSpLocks/>
                <a:stCxn id="4"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xmlns="" id="{3C5167B4-C566-43C4-971B-E6E1D3C9A765}"/>
                  </a:ext>
                </a:extLst>
              </p:cNvPr>
              <p:cNvCxnSpPr>
                <a:stCxn id="4" idx="5"/>
                <a:endCxn id="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xmlns="" id="{BEACBB10-B747-4FF5-9CEF-AE8BCA683D67}"/>
                </a:ext>
              </a:extLst>
            </p:cNvPr>
            <p:cNvGrpSpPr/>
            <p:nvPr/>
          </p:nvGrpSpPr>
          <p:grpSpPr>
            <a:xfrm>
              <a:off x="6263318" y="839539"/>
              <a:ext cx="1450363" cy="1136656"/>
              <a:chOff x="3329128" y="2323985"/>
              <a:chExt cx="1812798" cy="1639197"/>
            </a:xfrm>
          </p:grpSpPr>
          <p:grpSp>
            <p:nvGrpSpPr>
              <p:cNvPr id="35" name="Group 34">
                <a:extLst>
                  <a:ext uri="{FF2B5EF4-FFF2-40B4-BE49-F238E27FC236}">
                    <a16:creationId xmlns:a16="http://schemas.microsoft.com/office/drawing/2014/main" xmlns="" id="{234B3FC6-ED95-4388-A8EF-BB8A34A40C06}"/>
                  </a:ext>
                </a:extLst>
              </p:cNvPr>
              <p:cNvGrpSpPr/>
              <p:nvPr/>
            </p:nvGrpSpPr>
            <p:grpSpPr>
              <a:xfrm>
                <a:off x="3329128" y="2323985"/>
                <a:ext cx="1812798" cy="1639197"/>
                <a:chOff x="967409" y="1789044"/>
                <a:chExt cx="2305878" cy="2246244"/>
              </a:xfrm>
            </p:grpSpPr>
            <p:sp>
              <p:nvSpPr>
                <p:cNvPr id="36" name="Oval 35">
                  <a:extLst>
                    <a:ext uri="{FF2B5EF4-FFF2-40B4-BE49-F238E27FC236}">
                      <a16:creationId xmlns:a16="http://schemas.microsoft.com/office/drawing/2014/main" xmlns="" id="{AA7C2CCB-52BD-4EA8-9B56-62359E854008}"/>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37" name="Oval 36">
                  <a:extLst>
                    <a:ext uri="{FF2B5EF4-FFF2-40B4-BE49-F238E27FC236}">
                      <a16:creationId xmlns:a16="http://schemas.microsoft.com/office/drawing/2014/main" xmlns="" id="{C28A8598-5A94-4F29-80B7-B7AABFAD46E8}"/>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38" name="Oval 37">
                  <a:extLst>
                    <a:ext uri="{FF2B5EF4-FFF2-40B4-BE49-F238E27FC236}">
                      <a16:creationId xmlns:a16="http://schemas.microsoft.com/office/drawing/2014/main" xmlns="" id="{2C7C4E7F-2E95-4D93-A000-040FA36B0C47}"/>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39" name="Oval 38">
                  <a:extLst>
                    <a:ext uri="{FF2B5EF4-FFF2-40B4-BE49-F238E27FC236}">
                      <a16:creationId xmlns:a16="http://schemas.microsoft.com/office/drawing/2014/main" xmlns="" id="{6290EE5E-08BF-4423-AAC0-7B0D911F05A9}"/>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40" name="Straight Connector 39">
                  <a:extLst>
                    <a:ext uri="{FF2B5EF4-FFF2-40B4-BE49-F238E27FC236}">
                      <a16:creationId xmlns:a16="http://schemas.microsoft.com/office/drawing/2014/main" xmlns="" id="{7C973838-F68F-4842-A3AC-04C496C889E3}"/>
                    </a:ext>
                  </a:extLst>
                </p:cNvPr>
                <p:cNvCxnSpPr>
                  <a:stCxn id="36" idx="3"/>
                  <a:endCxn id="38"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xmlns="" id="{590ECB1A-0D7F-4544-9206-AD2D51A9093B}"/>
                    </a:ext>
                  </a:extLst>
                </p:cNvPr>
                <p:cNvCxnSpPr>
                  <a:stCxn id="36" idx="5"/>
                  <a:endCxn id="39"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42" name="Oval 41">
                <a:extLst>
                  <a:ext uri="{FF2B5EF4-FFF2-40B4-BE49-F238E27FC236}">
                    <a16:creationId xmlns:a16="http://schemas.microsoft.com/office/drawing/2014/main" xmlns="" id="{BD1EE6AB-8B7E-4045-A223-0AA50D70F9E2}"/>
                  </a:ext>
                </a:extLst>
              </p:cNvPr>
              <p:cNvSpPr/>
              <p:nvPr/>
            </p:nvSpPr>
            <p:spPr>
              <a:xfrm>
                <a:off x="3547914" y="3611810"/>
                <a:ext cx="166693" cy="1837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grpSp>
        <p:grpSp>
          <p:nvGrpSpPr>
            <p:cNvPr id="44" name="Group 43">
              <a:extLst>
                <a:ext uri="{FF2B5EF4-FFF2-40B4-BE49-F238E27FC236}">
                  <a16:creationId xmlns:a16="http://schemas.microsoft.com/office/drawing/2014/main" xmlns="" id="{7A62B01E-D4B7-4CE6-A8AB-04651489D914}"/>
                </a:ext>
              </a:extLst>
            </p:cNvPr>
            <p:cNvGrpSpPr/>
            <p:nvPr/>
          </p:nvGrpSpPr>
          <p:grpSpPr>
            <a:xfrm>
              <a:off x="5447197" y="2370732"/>
              <a:ext cx="1214111" cy="1109584"/>
              <a:chOff x="1351722" y="1789044"/>
              <a:chExt cx="1921565" cy="2246244"/>
            </a:xfrm>
          </p:grpSpPr>
          <p:sp>
            <p:nvSpPr>
              <p:cNvPr id="46" name="Oval 45">
                <a:extLst>
                  <a:ext uri="{FF2B5EF4-FFF2-40B4-BE49-F238E27FC236}">
                    <a16:creationId xmlns:a16="http://schemas.microsoft.com/office/drawing/2014/main" xmlns="" id="{9875907A-7671-40BA-9CB7-41E29C0F4BB6}"/>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sp>
            <p:nvSpPr>
              <p:cNvPr id="47" name="Oval 46">
                <a:extLst>
                  <a:ext uri="{FF2B5EF4-FFF2-40B4-BE49-F238E27FC236}">
                    <a16:creationId xmlns:a16="http://schemas.microsoft.com/office/drawing/2014/main" xmlns="" id="{3660F66E-F313-4D6D-AA46-AAA965201DAD}"/>
                  </a:ext>
                </a:extLst>
              </p:cNvPr>
              <p:cNvSpPr/>
              <p:nvPr/>
            </p:nvSpPr>
            <p:spPr>
              <a:xfrm>
                <a:off x="2014331" y="2032001"/>
                <a:ext cx="212034" cy="25179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100"/>
              </a:p>
            </p:txBody>
          </p:sp>
          <p:sp>
            <p:nvSpPr>
              <p:cNvPr id="49" name="Oval 48">
                <a:extLst>
                  <a:ext uri="{FF2B5EF4-FFF2-40B4-BE49-F238E27FC236}">
                    <a16:creationId xmlns:a16="http://schemas.microsoft.com/office/drawing/2014/main" xmlns="" id="{BCBB532B-0CF9-4974-B70B-82EF6DB7A2BB}"/>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a:t>
                </a:r>
              </a:p>
            </p:txBody>
          </p:sp>
          <p:cxnSp>
            <p:nvCxnSpPr>
              <p:cNvPr id="50" name="Straight Connector 49">
                <a:extLst>
                  <a:ext uri="{FF2B5EF4-FFF2-40B4-BE49-F238E27FC236}">
                    <a16:creationId xmlns:a16="http://schemas.microsoft.com/office/drawing/2014/main" xmlns="" id="{10342A16-53DE-4DED-8B9B-15BA320A9341}"/>
                  </a:ext>
                </a:extLst>
              </p:cNvPr>
              <p:cNvCxnSpPr>
                <a:cxnSpLocks/>
                <a:stCxn id="46" idx="3"/>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xmlns="" id="{E0BDEEFB-7234-4796-B7A5-CCCFA2D355BB}"/>
                  </a:ext>
                </a:extLst>
              </p:cNvPr>
              <p:cNvCxnSpPr>
                <a:stCxn id="46" idx="5"/>
                <a:endCxn id="49"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xmlns="" id="{43758AD9-116C-4AD2-B4AC-EF4EE41F1576}"/>
                </a:ext>
              </a:extLst>
            </p:cNvPr>
            <p:cNvGrpSpPr/>
            <p:nvPr/>
          </p:nvGrpSpPr>
          <p:grpSpPr>
            <a:xfrm>
              <a:off x="4633264" y="3129002"/>
              <a:ext cx="971289" cy="1109584"/>
              <a:chOff x="967409" y="1789044"/>
              <a:chExt cx="1537252" cy="2246244"/>
            </a:xfrm>
          </p:grpSpPr>
          <p:sp>
            <p:nvSpPr>
              <p:cNvPr id="55" name="Oval 54">
                <a:extLst>
                  <a:ext uri="{FF2B5EF4-FFF2-40B4-BE49-F238E27FC236}">
                    <a16:creationId xmlns:a16="http://schemas.microsoft.com/office/drawing/2014/main" xmlns="" id="{3E752BE7-212D-49DE-ABC8-F7D69CD87203}"/>
                  </a:ext>
                </a:extLst>
              </p:cNvPr>
              <p:cNvSpPr/>
              <p:nvPr/>
            </p:nvSpPr>
            <p:spPr>
              <a:xfrm>
                <a:off x="1736035" y="1789044"/>
                <a:ext cx="768626" cy="711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sp>
            <p:nvSpPr>
              <p:cNvPr id="57" name="Oval 56">
                <a:extLst>
                  <a:ext uri="{FF2B5EF4-FFF2-40B4-BE49-F238E27FC236}">
                    <a16:creationId xmlns:a16="http://schemas.microsoft.com/office/drawing/2014/main" xmlns="" id="{FFB64545-41F0-42A2-8822-D03A9BE0FC57}"/>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800" dirty="0">
                  <a:solidFill>
                    <a:schemeClr val="tx1"/>
                  </a:solidFill>
                </a:endParaRPr>
              </a:p>
            </p:txBody>
          </p:sp>
          <p:cxnSp>
            <p:nvCxnSpPr>
              <p:cNvPr id="59" name="Straight Connector 58">
                <a:extLst>
                  <a:ext uri="{FF2B5EF4-FFF2-40B4-BE49-F238E27FC236}">
                    <a16:creationId xmlns:a16="http://schemas.microsoft.com/office/drawing/2014/main" xmlns="" id="{286696E0-8027-492E-99CD-AA696534D4A8}"/>
                  </a:ext>
                </a:extLst>
              </p:cNvPr>
              <p:cNvCxnSpPr>
                <a:stCxn id="55" idx="3"/>
                <a:endCxn id="57"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xmlns="" id="{EE46E73B-09A5-4699-8ACF-6ED2567E022C}"/>
                </a:ext>
              </a:extLst>
            </p:cNvPr>
            <p:cNvGrpSpPr/>
            <p:nvPr/>
          </p:nvGrpSpPr>
          <p:grpSpPr>
            <a:xfrm>
              <a:off x="4147619" y="3887426"/>
              <a:ext cx="1456933" cy="1109584"/>
              <a:chOff x="967409" y="1789044"/>
              <a:chExt cx="2305878" cy="2246244"/>
            </a:xfrm>
          </p:grpSpPr>
          <p:sp>
            <p:nvSpPr>
              <p:cNvPr id="64" name="Oval 63">
                <a:extLst>
                  <a:ext uri="{FF2B5EF4-FFF2-40B4-BE49-F238E27FC236}">
                    <a16:creationId xmlns:a16="http://schemas.microsoft.com/office/drawing/2014/main" xmlns="" id="{AA8991C3-167D-4FF5-9A24-BFFB634DBB53}"/>
                  </a:ext>
                </a:extLst>
              </p:cNvPr>
              <p:cNvSpPr/>
              <p:nvPr/>
            </p:nvSpPr>
            <p:spPr>
              <a:xfrm>
                <a:off x="1736035" y="1789044"/>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t>
                </a:r>
              </a:p>
            </p:txBody>
          </p:sp>
          <p:sp>
            <p:nvSpPr>
              <p:cNvPr id="66" name="Oval 65">
                <a:extLst>
                  <a:ext uri="{FF2B5EF4-FFF2-40B4-BE49-F238E27FC236}">
                    <a16:creationId xmlns:a16="http://schemas.microsoft.com/office/drawing/2014/main" xmlns="" id="{BADDBD42-7F3A-46A0-A13F-1CB1FDC2EB4C}"/>
                  </a:ext>
                </a:extLst>
              </p:cNvPr>
              <p:cNvSpPr/>
              <p:nvPr/>
            </p:nvSpPr>
            <p:spPr>
              <a:xfrm>
                <a:off x="967409"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a</a:t>
                </a:r>
              </a:p>
            </p:txBody>
          </p:sp>
          <p:sp>
            <p:nvSpPr>
              <p:cNvPr id="67" name="Oval 66">
                <a:extLst>
                  <a:ext uri="{FF2B5EF4-FFF2-40B4-BE49-F238E27FC236}">
                    <a16:creationId xmlns:a16="http://schemas.microsoft.com/office/drawing/2014/main" xmlns="" id="{86FBD8A0-E495-47E2-B6F2-719E22A543C3}"/>
                  </a:ext>
                </a:extLst>
              </p:cNvPr>
              <p:cNvSpPr/>
              <p:nvPr/>
            </p:nvSpPr>
            <p:spPr>
              <a:xfrm>
                <a:off x="2504661" y="3324088"/>
                <a:ext cx="768626" cy="71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68" name="Straight Connector 67">
                <a:extLst>
                  <a:ext uri="{FF2B5EF4-FFF2-40B4-BE49-F238E27FC236}">
                    <a16:creationId xmlns:a16="http://schemas.microsoft.com/office/drawing/2014/main" xmlns="" id="{7DDBA01E-E8A1-4A39-8E44-786F474E5CD3}"/>
                  </a:ext>
                </a:extLst>
              </p:cNvPr>
              <p:cNvCxnSpPr>
                <a:stCxn id="64" idx="3"/>
                <a:endCxn id="66" idx="0"/>
              </p:cNvCxnSpPr>
              <p:nvPr/>
            </p:nvCxnSpPr>
            <p:spPr>
              <a:xfrm flipH="1">
                <a:off x="1351722" y="2396091"/>
                <a:ext cx="496876" cy="927997"/>
              </a:xfrm>
              <a:prstGeom prst="line">
                <a:avLst/>
              </a:prstGeom>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xmlns="" id="{F285345F-B66A-4BDB-99AB-D3B67EF37F3B}"/>
                  </a:ext>
                </a:extLst>
              </p:cNvPr>
              <p:cNvCxnSpPr>
                <a:stCxn id="64" idx="5"/>
                <a:endCxn id="67" idx="0"/>
              </p:cNvCxnSpPr>
              <p:nvPr/>
            </p:nvCxnSpPr>
            <p:spPr>
              <a:xfrm>
                <a:off x="2392098" y="2396091"/>
                <a:ext cx="496876" cy="92799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xmlns="" id="{91C23215-8D1C-457F-99C7-2FD7EE9C6BF6}"/>
                </a:ext>
              </a:extLst>
            </p:cNvPr>
            <p:cNvCxnSpPr>
              <a:stCxn id="38" idx="3"/>
              <a:endCxn id="46" idx="0"/>
            </p:cNvCxnSpPr>
            <p:nvPr/>
          </p:nvCxnSpPr>
          <p:spPr>
            <a:xfrm flipH="1">
              <a:off x="5932842" y="1923491"/>
              <a:ext cx="401276" cy="447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xmlns="" id="{66AA1F95-5983-4D51-8957-006C7E4DBB68}"/>
                </a:ext>
              </a:extLst>
            </p:cNvPr>
            <p:cNvSpPr/>
            <p:nvPr/>
          </p:nvSpPr>
          <p:spPr>
            <a:xfrm>
              <a:off x="6746773" y="2392092"/>
              <a:ext cx="483454" cy="3598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2800" dirty="0">
                  <a:solidFill>
                    <a:schemeClr val="tx1"/>
                  </a:solidFill>
                </a:rPr>
                <a:t>b</a:t>
              </a:r>
            </a:p>
          </p:txBody>
        </p:sp>
        <p:cxnSp>
          <p:nvCxnSpPr>
            <p:cNvPr id="73" name="Straight Connector 72">
              <a:extLst>
                <a:ext uri="{FF2B5EF4-FFF2-40B4-BE49-F238E27FC236}">
                  <a16:creationId xmlns:a16="http://schemas.microsoft.com/office/drawing/2014/main" xmlns="" id="{16ACF1A9-83B6-43C4-AD45-44E901F43D19}"/>
                </a:ext>
              </a:extLst>
            </p:cNvPr>
            <p:cNvCxnSpPr>
              <a:endCxn id="72" idx="0"/>
            </p:cNvCxnSpPr>
            <p:nvPr/>
          </p:nvCxnSpPr>
          <p:spPr>
            <a:xfrm>
              <a:off x="6675972" y="1922502"/>
              <a:ext cx="312528" cy="46959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75" name="TextBox 74">
            <a:extLst>
              <a:ext uri="{FF2B5EF4-FFF2-40B4-BE49-F238E27FC236}">
                <a16:creationId xmlns:a16="http://schemas.microsoft.com/office/drawing/2014/main" xmlns="" id="{433C47C8-C720-4D78-9CAA-BA76B3E9E560}"/>
              </a:ext>
            </a:extLst>
          </p:cNvPr>
          <p:cNvSpPr txBox="1"/>
          <p:nvPr/>
        </p:nvSpPr>
        <p:spPr>
          <a:xfrm>
            <a:off x="2464905" y="6493566"/>
            <a:ext cx="265044" cy="369332"/>
          </a:xfrm>
          <a:prstGeom prst="rect">
            <a:avLst/>
          </a:prstGeom>
          <a:noFill/>
        </p:spPr>
        <p:txBody>
          <a:bodyPr wrap="square" rtlCol="0">
            <a:spAutoFit/>
          </a:bodyPr>
          <a:lstStyle/>
          <a:p>
            <a:r>
              <a:rPr lang="es-GT" dirty="0"/>
              <a:t>1</a:t>
            </a:r>
          </a:p>
        </p:txBody>
      </p:sp>
      <p:sp>
        <p:nvSpPr>
          <p:cNvPr id="76" name="TextBox 75">
            <a:extLst>
              <a:ext uri="{FF2B5EF4-FFF2-40B4-BE49-F238E27FC236}">
                <a16:creationId xmlns:a16="http://schemas.microsoft.com/office/drawing/2014/main" xmlns="" id="{710124E3-8D1D-4691-B0BB-DB47B146BDD0}"/>
              </a:ext>
            </a:extLst>
          </p:cNvPr>
          <p:cNvSpPr txBox="1"/>
          <p:nvPr/>
        </p:nvSpPr>
        <p:spPr>
          <a:xfrm>
            <a:off x="3710153" y="6477845"/>
            <a:ext cx="265044" cy="369332"/>
          </a:xfrm>
          <a:prstGeom prst="rect">
            <a:avLst/>
          </a:prstGeom>
          <a:noFill/>
        </p:spPr>
        <p:txBody>
          <a:bodyPr wrap="square" rtlCol="0">
            <a:spAutoFit/>
          </a:bodyPr>
          <a:lstStyle/>
          <a:p>
            <a:r>
              <a:rPr lang="es-GT" dirty="0"/>
              <a:t>2</a:t>
            </a:r>
          </a:p>
        </p:txBody>
      </p:sp>
      <p:sp>
        <p:nvSpPr>
          <p:cNvPr id="77" name="TextBox 76">
            <a:extLst>
              <a:ext uri="{FF2B5EF4-FFF2-40B4-BE49-F238E27FC236}">
                <a16:creationId xmlns:a16="http://schemas.microsoft.com/office/drawing/2014/main" xmlns="" id="{ECA5FCDF-4184-4861-B35B-DC401DEB0961}"/>
              </a:ext>
            </a:extLst>
          </p:cNvPr>
          <p:cNvSpPr txBox="1"/>
          <p:nvPr/>
        </p:nvSpPr>
        <p:spPr>
          <a:xfrm>
            <a:off x="5049706" y="4537240"/>
            <a:ext cx="265044" cy="369332"/>
          </a:xfrm>
          <a:prstGeom prst="rect">
            <a:avLst/>
          </a:prstGeom>
          <a:noFill/>
        </p:spPr>
        <p:txBody>
          <a:bodyPr wrap="square" rtlCol="0">
            <a:spAutoFit/>
          </a:bodyPr>
          <a:lstStyle/>
          <a:p>
            <a:r>
              <a:rPr lang="es-GT" dirty="0"/>
              <a:t>3</a:t>
            </a:r>
          </a:p>
        </p:txBody>
      </p:sp>
      <p:sp>
        <p:nvSpPr>
          <p:cNvPr id="78" name="TextBox 77">
            <a:extLst>
              <a:ext uri="{FF2B5EF4-FFF2-40B4-BE49-F238E27FC236}">
                <a16:creationId xmlns:a16="http://schemas.microsoft.com/office/drawing/2014/main" xmlns="" id="{24CCCDFF-DDDA-4D5F-BEBE-D50AF63C27CA}"/>
              </a:ext>
            </a:extLst>
          </p:cNvPr>
          <p:cNvSpPr txBox="1"/>
          <p:nvPr/>
        </p:nvSpPr>
        <p:spPr>
          <a:xfrm>
            <a:off x="5734189" y="3571957"/>
            <a:ext cx="265044" cy="369332"/>
          </a:xfrm>
          <a:prstGeom prst="rect">
            <a:avLst/>
          </a:prstGeom>
          <a:noFill/>
        </p:spPr>
        <p:txBody>
          <a:bodyPr wrap="square" rtlCol="0">
            <a:spAutoFit/>
          </a:bodyPr>
          <a:lstStyle/>
          <a:p>
            <a:r>
              <a:rPr lang="es-GT" dirty="0"/>
              <a:t>4</a:t>
            </a:r>
          </a:p>
        </p:txBody>
      </p:sp>
      <p:sp>
        <p:nvSpPr>
          <p:cNvPr id="79" name="TextBox 78">
            <a:extLst>
              <a:ext uri="{FF2B5EF4-FFF2-40B4-BE49-F238E27FC236}">
                <a16:creationId xmlns:a16="http://schemas.microsoft.com/office/drawing/2014/main" xmlns="" id="{D305E3CA-837F-41EE-BDCB-779A5E68504F}"/>
              </a:ext>
            </a:extLst>
          </p:cNvPr>
          <p:cNvSpPr txBox="1"/>
          <p:nvPr/>
        </p:nvSpPr>
        <p:spPr>
          <a:xfrm>
            <a:off x="6335706" y="2659913"/>
            <a:ext cx="265044" cy="369332"/>
          </a:xfrm>
          <a:prstGeom prst="rect">
            <a:avLst/>
          </a:prstGeom>
          <a:noFill/>
        </p:spPr>
        <p:txBody>
          <a:bodyPr wrap="square" rtlCol="0">
            <a:spAutoFit/>
          </a:bodyPr>
          <a:lstStyle/>
          <a:p>
            <a:r>
              <a:rPr lang="es-GT" dirty="0"/>
              <a:t>5</a:t>
            </a:r>
          </a:p>
        </p:txBody>
      </p:sp>
      <p:sp>
        <p:nvSpPr>
          <p:cNvPr id="80" name="TextBox 79">
            <a:extLst>
              <a:ext uri="{FF2B5EF4-FFF2-40B4-BE49-F238E27FC236}">
                <a16:creationId xmlns:a16="http://schemas.microsoft.com/office/drawing/2014/main" xmlns="" id="{FF53105A-CA03-433A-A458-B3CE0B956B78}"/>
              </a:ext>
            </a:extLst>
          </p:cNvPr>
          <p:cNvSpPr txBox="1"/>
          <p:nvPr/>
        </p:nvSpPr>
        <p:spPr>
          <a:xfrm>
            <a:off x="6916197" y="1539757"/>
            <a:ext cx="265044" cy="369332"/>
          </a:xfrm>
          <a:prstGeom prst="rect">
            <a:avLst/>
          </a:prstGeom>
          <a:noFill/>
        </p:spPr>
        <p:txBody>
          <a:bodyPr wrap="square" rtlCol="0">
            <a:spAutoFit/>
          </a:bodyPr>
          <a:lstStyle/>
          <a:p>
            <a:r>
              <a:rPr lang="es-GT" dirty="0"/>
              <a:t>6</a:t>
            </a:r>
          </a:p>
        </p:txBody>
      </p:sp>
      <p:sp>
        <p:nvSpPr>
          <p:cNvPr id="81" name="TextBox 80">
            <a:extLst>
              <a:ext uri="{FF2B5EF4-FFF2-40B4-BE49-F238E27FC236}">
                <a16:creationId xmlns:a16="http://schemas.microsoft.com/office/drawing/2014/main" xmlns="" id="{923BCB2E-427A-4A2B-B07F-28DEBDB17592}"/>
              </a:ext>
            </a:extLst>
          </p:cNvPr>
          <p:cNvSpPr txBox="1"/>
          <p:nvPr/>
        </p:nvSpPr>
        <p:spPr>
          <a:xfrm>
            <a:off x="2138574" y="5687040"/>
            <a:ext cx="265044" cy="369332"/>
          </a:xfrm>
          <a:prstGeom prst="rect">
            <a:avLst/>
          </a:prstGeom>
          <a:noFill/>
        </p:spPr>
        <p:txBody>
          <a:bodyPr wrap="square" rtlCol="0">
            <a:spAutoFit/>
          </a:bodyPr>
          <a:lstStyle/>
          <a:p>
            <a:r>
              <a:rPr lang="es-GT" dirty="0">
                <a:solidFill>
                  <a:schemeClr val="accent3"/>
                </a:solidFill>
              </a:rPr>
              <a:t>1</a:t>
            </a:r>
          </a:p>
        </p:txBody>
      </p:sp>
      <p:sp>
        <p:nvSpPr>
          <p:cNvPr id="82" name="TextBox 81">
            <a:extLst>
              <a:ext uri="{FF2B5EF4-FFF2-40B4-BE49-F238E27FC236}">
                <a16:creationId xmlns:a16="http://schemas.microsoft.com/office/drawing/2014/main" xmlns="" id="{67C69ED5-7B7A-42EB-AA57-826A6573CD56}"/>
              </a:ext>
            </a:extLst>
          </p:cNvPr>
          <p:cNvSpPr txBox="1"/>
          <p:nvPr/>
        </p:nvSpPr>
        <p:spPr>
          <a:xfrm>
            <a:off x="2810069" y="5687040"/>
            <a:ext cx="265044" cy="369332"/>
          </a:xfrm>
          <a:prstGeom prst="rect">
            <a:avLst/>
          </a:prstGeom>
          <a:noFill/>
        </p:spPr>
        <p:txBody>
          <a:bodyPr wrap="square" rtlCol="0">
            <a:spAutoFit/>
          </a:bodyPr>
          <a:lstStyle/>
          <a:p>
            <a:r>
              <a:rPr lang="es-GT" dirty="0">
                <a:solidFill>
                  <a:schemeClr val="accent2"/>
                </a:solidFill>
              </a:rPr>
              <a:t>1</a:t>
            </a:r>
          </a:p>
        </p:txBody>
      </p:sp>
      <p:sp>
        <p:nvSpPr>
          <p:cNvPr id="85" name="TextBox 84">
            <a:extLst>
              <a:ext uri="{FF2B5EF4-FFF2-40B4-BE49-F238E27FC236}">
                <a16:creationId xmlns:a16="http://schemas.microsoft.com/office/drawing/2014/main" xmlns="" id="{34ECEB56-40BA-47D2-A15B-5800EBD5AF2B}"/>
              </a:ext>
            </a:extLst>
          </p:cNvPr>
          <p:cNvSpPr txBox="1"/>
          <p:nvPr/>
        </p:nvSpPr>
        <p:spPr>
          <a:xfrm>
            <a:off x="3408032" y="5729642"/>
            <a:ext cx="265044" cy="369332"/>
          </a:xfrm>
          <a:prstGeom prst="rect">
            <a:avLst/>
          </a:prstGeom>
          <a:noFill/>
        </p:spPr>
        <p:txBody>
          <a:bodyPr wrap="square" rtlCol="0">
            <a:spAutoFit/>
          </a:bodyPr>
          <a:lstStyle/>
          <a:p>
            <a:r>
              <a:rPr lang="es-GT" dirty="0">
                <a:solidFill>
                  <a:schemeClr val="accent3"/>
                </a:solidFill>
              </a:rPr>
              <a:t>1</a:t>
            </a:r>
          </a:p>
        </p:txBody>
      </p:sp>
      <p:sp>
        <p:nvSpPr>
          <p:cNvPr id="86" name="TextBox 85">
            <a:extLst>
              <a:ext uri="{FF2B5EF4-FFF2-40B4-BE49-F238E27FC236}">
                <a16:creationId xmlns:a16="http://schemas.microsoft.com/office/drawing/2014/main" xmlns="" id="{42E3E28C-916F-4467-A344-A329E1596E9C}"/>
              </a:ext>
            </a:extLst>
          </p:cNvPr>
          <p:cNvSpPr txBox="1"/>
          <p:nvPr/>
        </p:nvSpPr>
        <p:spPr>
          <a:xfrm>
            <a:off x="4079527" y="5729642"/>
            <a:ext cx="265044" cy="369332"/>
          </a:xfrm>
          <a:prstGeom prst="rect">
            <a:avLst/>
          </a:prstGeom>
          <a:noFill/>
        </p:spPr>
        <p:txBody>
          <a:bodyPr wrap="square" rtlCol="0">
            <a:spAutoFit/>
          </a:bodyPr>
          <a:lstStyle/>
          <a:p>
            <a:r>
              <a:rPr lang="es-GT" dirty="0">
                <a:solidFill>
                  <a:schemeClr val="accent2"/>
                </a:solidFill>
              </a:rPr>
              <a:t>1</a:t>
            </a:r>
          </a:p>
        </p:txBody>
      </p:sp>
      <p:sp>
        <p:nvSpPr>
          <p:cNvPr id="87" name="TextBox 86">
            <a:extLst>
              <a:ext uri="{FF2B5EF4-FFF2-40B4-BE49-F238E27FC236}">
                <a16:creationId xmlns:a16="http://schemas.microsoft.com/office/drawing/2014/main" xmlns="" id="{25CE85D2-364B-40C1-B5C9-1447A43D5FB5}"/>
              </a:ext>
            </a:extLst>
          </p:cNvPr>
          <p:cNvSpPr txBox="1"/>
          <p:nvPr/>
        </p:nvSpPr>
        <p:spPr>
          <a:xfrm>
            <a:off x="3132098" y="3756623"/>
            <a:ext cx="585011" cy="369332"/>
          </a:xfrm>
          <a:prstGeom prst="rect">
            <a:avLst/>
          </a:prstGeom>
          <a:noFill/>
        </p:spPr>
        <p:txBody>
          <a:bodyPr wrap="square" rtlCol="0">
            <a:spAutoFit/>
          </a:bodyPr>
          <a:lstStyle/>
          <a:p>
            <a:r>
              <a:rPr lang="es-GT" dirty="0">
                <a:solidFill>
                  <a:schemeClr val="accent3"/>
                </a:solidFill>
              </a:rPr>
              <a:t>1,2</a:t>
            </a:r>
          </a:p>
        </p:txBody>
      </p:sp>
      <p:sp>
        <p:nvSpPr>
          <p:cNvPr id="88" name="TextBox 87">
            <a:extLst>
              <a:ext uri="{FF2B5EF4-FFF2-40B4-BE49-F238E27FC236}">
                <a16:creationId xmlns:a16="http://schemas.microsoft.com/office/drawing/2014/main" xmlns="" id="{DB9155A4-E515-42CD-BC7C-E4015C60CABD}"/>
              </a:ext>
            </a:extLst>
          </p:cNvPr>
          <p:cNvSpPr txBox="1"/>
          <p:nvPr/>
        </p:nvSpPr>
        <p:spPr>
          <a:xfrm>
            <a:off x="4123560" y="3756623"/>
            <a:ext cx="592362" cy="369332"/>
          </a:xfrm>
          <a:prstGeom prst="rect">
            <a:avLst/>
          </a:prstGeom>
          <a:noFill/>
        </p:spPr>
        <p:txBody>
          <a:bodyPr wrap="square" rtlCol="0">
            <a:spAutoFit/>
          </a:bodyPr>
          <a:lstStyle/>
          <a:p>
            <a:r>
              <a:rPr lang="es-GT" dirty="0">
                <a:solidFill>
                  <a:schemeClr val="accent2"/>
                </a:solidFill>
              </a:rPr>
              <a:t>1,2</a:t>
            </a:r>
          </a:p>
        </p:txBody>
      </p:sp>
      <p:sp>
        <p:nvSpPr>
          <p:cNvPr id="89" name="TextBox 88">
            <a:extLst>
              <a:ext uri="{FF2B5EF4-FFF2-40B4-BE49-F238E27FC236}">
                <a16:creationId xmlns:a16="http://schemas.microsoft.com/office/drawing/2014/main" xmlns="" id="{C8B2E8D1-CB15-46F5-A066-575B1A609E21}"/>
              </a:ext>
            </a:extLst>
          </p:cNvPr>
          <p:cNvSpPr txBox="1"/>
          <p:nvPr/>
        </p:nvSpPr>
        <p:spPr>
          <a:xfrm>
            <a:off x="2397340" y="4743240"/>
            <a:ext cx="591688" cy="369332"/>
          </a:xfrm>
          <a:prstGeom prst="rect">
            <a:avLst/>
          </a:prstGeom>
          <a:noFill/>
        </p:spPr>
        <p:txBody>
          <a:bodyPr wrap="square" rtlCol="0">
            <a:spAutoFit/>
          </a:bodyPr>
          <a:lstStyle/>
          <a:p>
            <a:r>
              <a:rPr lang="es-GT" dirty="0">
                <a:solidFill>
                  <a:schemeClr val="accent3"/>
                </a:solidFill>
              </a:rPr>
              <a:t>1,2</a:t>
            </a:r>
          </a:p>
        </p:txBody>
      </p:sp>
      <p:sp>
        <p:nvSpPr>
          <p:cNvPr id="90" name="TextBox 89">
            <a:extLst>
              <a:ext uri="{FF2B5EF4-FFF2-40B4-BE49-F238E27FC236}">
                <a16:creationId xmlns:a16="http://schemas.microsoft.com/office/drawing/2014/main" xmlns="" id="{DDD465C8-4ADD-444A-A66B-336688F0CF71}"/>
              </a:ext>
            </a:extLst>
          </p:cNvPr>
          <p:cNvSpPr txBox="1"/>
          <p:nvPr/>
        </p:nvSpPr>
        <p:spPr>
          <a:xfrm>
            <a:off x="3395478" y="4743240"/>
            <a:ext cx="553535" cy="369332"/>
          </a:xfrm>
          <a:prstGeom prst="rect">
            <a:avLst/>
          </a:prstGeom>
          <a:noFill/>
        </p:spPr>
        <p:txBody>
          <a:bodyPr wrap="square" rtlCol="0">
            <a:spAutoFit/>
          </a:bodyPr>
          <a:lstStyle/>
          <a:p>
            <a:r>
              <a:rPr lang="es-GT" dirty="0">
                <a:solidFill>
                  <a:schemeClr val="accent2"/>
                </a:solidFill>
              </a:rPr>
              <a:t>1,2</a:t>
            </a:r>
          </a:p>
        </p:txBody>
      </p:sp>
      <p:sp>
        <p:nvSpPr>
          <p:cNvPr id="91" name="TextBox 90">
            <a:extLst>
              <a:ext uri="{FF2B5EF4-FFF2-40B4-BE49-F238E27FC236}">
                <a16:creationId xmlns:a16="http://schemas.microsoft.com/office/drawing/2014/main" xmlns="" id="{DE4BD453-1E5A-4DFE-8D24-AA1EB4C84570}"/>
              </a:ext>
            </a:extLst>
          </p:cNvPr>
          <p:cNvSpPr txBox="1"/>
          <p:nvPr/>
        </p:nvSpPr>
        <p:spPr>
          <a:xfrm>
            <a:off x="4662533" y="3782023"/>
            <a:ext cx="265044" cy="369332"/>
          </a:xfrm>
          <a:prstGeom prst="rect">
            <a:avLst/>
          </a:prstGeom>
          <a:noFill/>
        </p:spPr>
        <p:txBody>
          <a:bodyPr wrap="square" rtlCol="0">
            <a:spAutoFit/>
          </a:bodyPr>
          <a:lstStyle/>
          <a:p>
            <a:r>
              <a:rPr lang="es-GT" dirty="0">
                <a:solidFill>
                  <a:schemeClr val="accent3"/>
                </a:solidFill>
              </a:rPr>
              <a:t>3</a:t>
            </a:r>
          </a:p>
        </p:txBody>
      </p:sp>
      <p:sp>
        <p:nvSpPr>
          <p:cNvPr id="92" name="TextBox 91">
            <a:extLst>
              <a:ext uri="{FF2B5EF4-FFF2-40B4-BE49-F238E27FC236}">
                <a16:creationId xmlns:a16="http://schemas.microsoft.com/office/drawing/2014/main" xmlns="" id="{C0224A7F-6276-4F44-97A0-192710DDEC67}"/>
              </a:ext>
            </a:extLst>
          </p:cNvPr>
          <p:cNvSpPr txBox="1"/>
          <p:nvPr/>
        </p:nvSpPr>
        <p:spPr>
          <a:xfrm>
            <a:off x="5334028" y="3782023"/>
            <a:ext cx="265044" cy="369332"/>
          </a:xfrm>
          <a:prstGeom prst="rect">
            <a:avLst/>
          </a:prstGeom>
          <a:noFill/>
        </p:spPr>
        <p:txBody>
          <a:bodyPr wrap="square" rtlCol="0">
            <a:spAutoFit/>
          </a:bodyPr>
          <a:lstStyle/>
          <a:p>
            <a:r>
              <a:rPr lang="es-GT" dirty="0">
                <a:solidFill>
                  <a:schemeClr val="accent2"/>
                </a:solidFill>
              </a:rPr>
              <a:t>3</a:t>
            </a:r>
          </a:p>
        </p:txBody>
      </p:sp>
      <p:sp>
        <p:nvSpPr>
          <p:cNvPr id="93" name="TextBox 92">
            <a:extLst>
              <a:ext uri="{FF2B5EF4-FFF2-40B4-BE49-F238E27FC236}">
                <a16:creationId xmlns:a16="http://schemas.microsoft.com/office/drawing/2014/main" xmlns="" id="{283AC1C0-6A54-41CB-81E5-4280C64C052C}"/>
              </a:ext>
            </a:extLst>
          </p:cNvPr>
          <p:cNvSpPr txBox="1"/>
          <p:nvPr/>
        </p:nvSpPr>
        <p:spPr>
          <a:xfrm>
            <a:off x="5393726" y="2857451"/>
            <a:ext cx="265044" cy="369332"/>
          </a:xfrm>
          <a:prstGeom prst="rect">
            <a:avLst/>
          </a:prstGeom>
          <a:noFill/>
        </p:spPr>
        <p:txBody>
          <a:bodyPr wrap="square" rtlCol="0">
            <a:spAutoFit/>
          </a:bodyPr>
          <a:lstStyle/>
          <a:p>
            <a:r>
              <a:rPr lang="es-GT" dirty="0">
                <a:solidFill>
                  <a:schemeClr val="accent3"/>
                </a:solidFill>
              </a:rPr>
              <a:t>4</a:t>
            </a:r>
          </a:p>
        </p:txBody>
      </p:sp>
      <p:sp>
        <p:nvSpPr>
          <p:cNvPr id="94" name="TextBox 93">
            <a:extLst>
              <a:ext uri="{FF2B5EF4-FFF2-40B4-BE49-F238E27FC236}">
                <a16:creationId xmlns:a16="http://schemas.microsoft.com/office/drawing/2014/main" xmlns="" id="{7B1E1EFC-4335-47F4-9C89-067D258506B4}"/>
              </a:ext>
            </a:extLst>
          </p:cNvPr>
          <p:cNvSpPr txBox="1"/>
          <p:nvPr/>
        </p:nvSpPr>
        <p:spPr>
          <a:xfrm>
            <a:off x="6065221" y="2857451"/>
            <a:ext cx="265044" cy="369332"/>
          </a:xfrm>
          <a:prstGeom prst="rect">
            <a:avLst/>
          </a:prstGeom>
          <a:noFill/>
        </p:spPr>
        <p:txBody>
          <a:bodyPr wrap="square" rtlCol="0">
            <a:spAutoFit/>
          </a:bodyPr>
          <a:lstStyle/>
          <a:p>
            <a:r>
              <a:rPr lang="es-GT" dirty="0">
                <a:solidFill>
                  <a:schemeClr val="accent2"/>
                </a:solidFill>
              </a:rPr>
              <a:t>4</a:t>
            </a:r>
          </a:p>
        </p:txBody>
      </p:sp>
      <p:sp>
        <p:nvSpPr>
          <p:cNvPr id="95" name="TextBox 94">
            <a:extLst>
              <a:ext uri="{FF2B5EF4-FFF2-40B4-BE49-F238E27FC236}">
                <a16:creationId xmlns:a16="http://schemas.microsoft.com/office/drawing/2014/main" xmlns="" id="{8BBCCBD8-DFEE-4A91-985B-3B5EF5DDF7AC}"/>
              </a:ext>
            </a:extLst>
          </p:cNvPr>
          <p:cNvSpPr txBox="1"/>
          <p:nvPr/>
        </p:nvSpPr>
        <p:spPr>
          <a:xfrm>
            <a:off x="3546868" y="2793284"/>
            <a:ext cx="836789" cy="369332"/>
          </a:xfrm>
          <a:prstGeom prst="rect">
            <a:avLst/>
          </a:prstGeom>
          <a:noFill/>
        </p:spPr>
        <p:txBody>
          <a:bodyPr wrap="square" rtlCol="0">
            <a:spAutoFit/>
          </a:bodyPr>
          <a:lstStyle/>
          <a:p>
            <a:r>
              <a:rPr lang="es-GT" dirty="0">
                <a:solidFill>
                  <a:schemeClr val="accent3"/>
                </a:solidFill>
              </a:rPr>
              <a:t>1,2,3</a:t>
            </a:r>
          </a:p>
        </p:txBody>
      </p:sp>
      <p:sp>
        <p:nvSpPr>
          <p:cNvPr id="96" name="TextBox 95">
            <a:extLst>
              <a:ext uri="{FF2B5EF4-FFF2-40B4-BE49-F238E27FC236}">
                <a16:creationId xmlns:a16="http://schemas.microsoft.com/office/drawing/2014/main" xmlns="" id="{3E396541-DFD4-44C8-B0AC-8BAAF55A559B}"/>
              </a:ext>
            </a:extLst>
          </p:cNvPr>
          <p:cNvSpPr txBox="1"/>
          <p:nvPr/>
        </p:nvSpPr>
        <p:spPr>
          <a:xfrm>
            <a:off x="4790108" y="2793284"/>
            <a:ext cx="265044" cy="369332"/>
          </a:xfrm>
          <a:prstGeom prst="rect">
            <a:avLst/>
          </a:prstGeom>
          <a:noFill/>
        </p:spPr>
        <p:txBody>
          <a:bodyPr wrap="square" rtlCol="0">
            <a:spAutoFit/>
          </a:bodyPr>
          <a:lstStyle/>
          <a:p>
            <a:r>
              <a:rPr lang="es-GT" dirty="0">
                <a:solidFill>
                  <a:schemeClr val="accent2"/>
                </a:solidFill>
              </a:rPr>
              <a:t>3</a:t>
            </a:r>
          </a:p>
        </p:txBody>
      </p:sp>
      <p:sp>
        <p:nvSpPr>
          <p:cNvPr id="97" name="TextBox 96">
            <a:extLst>
              <a:ext uri="{FF2B5EF4-FFF2-40B4-BE49-F238E27FC236}">
                <a16:creationId xmlns:a16="http://schemas.microsoft.com/office/drawing/2014/main" xmlns="" id="{2A166DDA-CF9C-4ED7-834B-9AACF3B99823}"/>
              </a:ext>
            </a:extLst>
          </p:cNvPr>
          <p:cNvSpPr txBox="1"/>
          <p:nvPr/>
        </p:nvSpPr>
        <p:spPr>
          <a:xfrm>
            <a:off x="4339624" y="1832395"/>
            <a:ext cx="715528" cy="369332"/>
          </a:xfrm>
          <a:prstGeom prst="rect">
            <a:avLst/>
          </a:prstGeom>
          <a:noFill/>
        </p:spPr>
        <p:txBody>
          <a:bodyPr wrap="square" rtlCol="0">
            <a:spAutoFit/>
          </a:bodyPr>
          <a:lstStyle/>
          <a:p>
            <a:r>
              <a:rPr lang="es-GT" dirty="0">
                <a:solidFill>
                  <a:schemeClr val="accent3"/>
                </a:solidFill>
              </a:rPr>
              <a:t>1,2,3</a:t>
            </a:r>
          </a:p>
        </p:txBody>
      </p:sp>
      <p:sp>
        <p:nvSpPr>
          <p:cNvPr id="98" name="TextBox 97">
            <a:extLst>
              <a:ext uri="{FF2B5EF4-FFF2-40B4-BE49-F238E27FC236}">
                <a16:creationId xmlns:a16="http://schemas.microsoft.com/office/drawing/2014/main" xmlns="" id="{06D03E2C-6940-48C6-8606-A4FBF3EBD73D}"/>
              </a:ext>
            </a:extLst>
          </p:cNvPr>
          <p:cNvSpPr txBox="1"/>
          <p:nvPr/>
        </p:nvSpPr>
        <p:spPr>
          <a:xfrm>
            <a:off x="5461603" y="1832395"/>
            <a:ext cx="265044" cy="369332"/>
          </a:xfrm>
          <a:prstGeom prst="rect">
            <a:avLst/>
          </a:prstGeom>
          <a:noFill/>
        </p:spPr>
        <p:txBody>
          <a:bodyPr wrap="square" rtlCol="0">
            <a:spAutoFit/>
          </a:bodyPr>
          <a:lstStyle/>
          <a:p>
            <a:r>
              <a:rPr lang="es-GT" dirty="0">
                <a:solidFill>
                  <a:schemeClr val="accent2"/>
                </a:solidFill>
              </a:rPr>
              <a:t>4</a:t>
            </a:r>
          </a:p>
        </p:txBody>
      </p:sp>
      <p:sp>
        <p:nvSpPr>
          <p:cNvPr id="99" name="TextBox 98">
            <a:extLst>
              <a:ext uri="{FF2B5EF4-FFF2-40B4-BE49-F238E27FC236}">
                <a16:creationId xmlns:a16="http://schemas.microsoft.com/office/drawing/2014/main" xmlns="" id="{26004C62-AB6A-425C-9BF7-192DC9AF5207}"/>
              </a:ext>
            </a:extLst>
          </p:cNvPr>
          <p:cNvSpPr txBox="1"/>
          <p:nvPr/>
        </p:nvSpPr>
        <p:spPr>
          <a:xfrm>
            <a:off x="5963478" y="1866174"/>
            <a:ext cx="265044" cy="369332"/>
          </a:xfrm>
          <a:prstGeom prst="rect">
            <a:avLst/>
          </a:prstGeom>
          <a:noFill/>
        </p:spPr>
        <p:txBody>
          <a:bodyPr wrap="square" rtlCol="0">
            <a:spAutoFit/>
          </a:bodyPr>
          <a:lstStyle/>
          <a:p>
            <a:r>
              <a:rPr lang="es-GT" dirty="0">
                <a:solidFill>
                  <a:schemeClr val="accent3"/>
                </a:solidFill>
              </a:rPr>
              <a:t>5</a:t>
            </a:r>
          </a:p>
        </p:txBody>
      </p:sp>
      <p:sp>
        <p:nvSpPr>
          <p:cNvPr id="100" name="TextBox 99">
            <a:extLst>
              <a:ext uri="{FF2B5EF4-FFF2-40B4-BE49-F238E27FC236}">
                <a16:creationId xmlns:a16="http://schemas.microsoft.com/office/drawing/2014/main" xmlns="" id="{AF24326E-7C79-4044-AA05-5FF11CF195C2}"/>
              </a:ext>
            </a:extLst>
          </p:cNvPr>
          <p:cNvSpPr txBox="1"/>
          <p:nvPr/>
        </p:nvSpPr>
        <p:spPr>
          <a:xfrm>
            <a:off x="6634973" y="1866174"/>
            <a:ext cx="265044" cy="369332"/>
          </a:xfrm>
          <a:prstGeom prst="rect">
            <a:avLst/>
          </a:prstGeom>
          <a:noFill/>
        </p:spPr>
        <p:txBody>
          <a:bodyPr wrap="square" rtlCol="0">
            <a:spAutoFit/>
          </a:bodyPr>
          <a:lstStyle/>
          <a:p>
            <a:r>
              <a:rPr lang="es-GT" dirty="0">
                <a:solidFill>
                  <a:schemeClr val="accent2"/>
                </a:solidFill>
              </a:rPr>
              <a:t>5</a:t>
            </a:r>
          </a:p>
        </p:txBody>
      </p:sp>
      <p:sp>
        <p:nvSpPr>
          <p:cNvPr id="101" name="TextBox 100">
            <a:extLst>
              <a:ext uri="{FF2B5EF4-FFF2-40B4-BE49-F238E27FC236}">
                <a16:creationId xmlns:a16="http://schemas.microsoft.com/office/drawing/2014/main" xmlns="" id="{0769CBC0-974D-4822-9E23-3EFF9B6A8954}"/>
              </a:ext>
            </a:extLst>
          </p:cNvPr>
          <p:cNvSpPr txBox="1"/>
          <p:nvPr/>
        </p:nvSpPr>
        <p:spPr>
          <a:xfrm>
            <a:off x="5423014" y="23865"/>
            <a:ext cx="868438" cy="369332"/>
          </a:xfrm>
          <a:prstGeom prst="rect">
            <a:avLst/>
          </a:prstGeom>
          <a:noFill/>
        </p:spPr>
        <p:txBody>
          <a:bodyPr wrap="square" rtlCol="0">
            <a:spAutoFit/>
          </a:bodyPr>
          <a:lstStyle/>
          <a:p>
            <a:r>
              <a:rPr lang="es-GT" dirty="0">
                <a:solidFill>
                  <a:schemeClr val="accent3"/>
                </a:solidFill>
              </a:rPr>
              <a:t>1,2,3</a:t>
            </a:r>
          </a:p>
        </p:txBody>
      </p:sp>
      <p:sp>
        <p:nvSpPr>
          <p:cNvPr id="102" name="TextBox 101">
            <a:extLst>
              <a:ext uri="{FF2B5EF4-FFF2-40B4-BE49-F238E27FC236}">
                <a16:creationId xmlns:a16="http://schemas.microsoft.com/office/drawing/2014/main" xmlns="" id="{4516EB34-1CB3-43AC-B473-8FFE76FEC9FB}"/>
              </a:ext>
            </a:extLst>
          </p:cNvPr>
          <p:cNvSpPr txBox="1"/>
          <p:nvPr/>
        </p:nvSpPr>
        <p:spPr>
          <a:xfrm>
            <a:off x="6697903" y="23865"/>
            <a:ext cx="265044" cy="369332"/>
          </a:xfrm>
          <a:prstGeom prst="rect">
            <a:avLst/>
          </a:prstGeom>
          <a:noFill/>
        </p:spPr>
        <p:txBody>
          <a:bodyPr wrap="square" rtlCol="0">
            <a:spAutoFit/>
          </a:bodyPr>
          <a:lstStyle/>
          <a:p>
            <a:r>
              <a:rPr lang="es-GT" dirty="0">
                <a:solidFill>
                  <a:schemeClr val="accent2"/>
                </a:solidFill>
              </a:rPr>
              <a:t>6</a:t>
            </a:r>
          </a:p>
        </p:txBody>
      </p:sp>
      <p:sp>
        <p:nvSpPr>
          <p:cNvPr id="103" name="TextBox 102">
            <a:extLst>
              <a:ext uri="{FF2B5EF4-FFF2-40B4-BE49-F238E27FC236}">
                <a16:creationId xmlns:a16="http://schemas.microsoft.com/office/drawing/2014/main" xmlns="" id="{49C5671E-35A7-4E72-AA3C-0D7A09FB7B7C}"/>
              </a:ext>
            </a:extLst>
          </p:cNvPr>
          <p:cNvSpPr txBox="1"/>
          <p:nvPr/>
        </p:nvSpPr>
        <p:spPr>
          <a:xfrm>
            <a:off x="4927577" y="883657"/>
            <a:ext cx="731193" cy="369332"/>
          </a:xfrm>
          <a:prstGeom prst="rect">
            <a:avLst/>
          </a:prstGeom>
          <a:noFill/>
        </p:spPr>
        <p:txBody>
          <a:bodyPr wrap="square" rtlCol="0">
            <a:spAutoFit/>
          </a:bodyPr>
          <a:lstStyle/>
          <a:p>
            <a:r>
              <a:rPr lang="es-GT" dirty="0">
                <a:solidFill>
                  <a:schemeClr val="accent3"/>
                </a:solidFill>
              </a:rPr>
              <a:t>1,2,3</a:t>
            </a:r>
          </a:p>
        </p:txBody>
      </p:sp>
      <p:sp>
        <p:nvSpPr>
          <p:cNvPr id="104" name="TextBox 103">
            <a:extLst>
              <a:ext uri="{FF2B5EF4-FFF2-40B4-BE49-F238E27FC236}">
                <a16:creationId xmlns:a16="http://schemas.microsoft.com/office/drawing/2014/main" xmlns="" id="{6A07777C-B99A-472B-AC82-6A0AB55E6884}"/>
              </a:ext>
            </a:extLst>
          </p:cNvPr>
          <p:cNvSpPr txBox="1"/>
          <p:nvPr/>
        </p:nvSpPr>
        <p:spPr>
          <a:xfrm>
            <a:off x="6065221" y="883657"/>
            <a:ext cx="265044" cy="369332"/>
          </a:xfrm>
          <a:prstGeom prst="rect">
            <a:avLst/>
          </a:prstGeom>
          <a:noFill/>
        </p:spPr>
        <p:txBody>
          <a:bodyPr wrap="square" rtlCol="0">
            <a:spAutoFit/>
          </a:bodyPr>
          <a:lstStyle/>
          <a:p>
            <a:r>
              <a:rPr lang="es-GT" dirty="0">
                <a:solidFill>
                  <a:schemeClr val="accent2"/>
                </a:solidFill>
              </a:rPr>
              <a:t>5</a:t>
            </a:r>
          </a:p>
        </p:txBody>
      </p:sp>
      <p:sp>
        <p:nvSpPr>
          <p:cNvPr id="105" name="TextBox 104">
            <a:extLst>
              <a:ext uri="{FF2B5EF4-FFF2-40B4-BE49-F238E27FC236}">
                <a16:creationId xmlns:a16="http://schemas.microsoft.com/office/drawing/2014/main" xmlns="" id="{29D51862-6AFC-4496-8838-35A4C580B705}"/>
              </a:ext>
            </a:extLst>
          </p:cNvPr>
          <p:cNvSpPr txBox="1"/>
          <p:nvPr/>
        </p:nvSpPr>
        <p:spPr>
          <a:xfrm>
            <a:off x="6600750" y="885943"/>
            <a:ext cx="265044" cy="369332"/>
          </a:xfrm>
          <a:prstGeom prst="rect">
            <a:avLst/>
          </a:prstGeom>
          <a:noFill/>
        </p:spPr>
        <p:txBody>
          <a:bodyPr wrap="square" rtlCol="0">
            <a:spAutoFit/>
          </a:bodyPr>
          <a:lstStyle/>
          <a:p>
            <a:r>
              <a:rPr lang="es-GT" dirty="0">
                <a:solidFill>
                  <a:schemeClr val="accent3"/>
                </a:solidFill>
              </a:rPr>
              <a:t>6</a:t>
            </a:r>
          </a:p>
        </p:txBody>
      </p:sp>
      <p:sp>
        <p:nvSpPr>
          <p:cNvPr id="106" name="TextBox 105">
            <a:extLst>
              <a:ext uri="{FF2B5EF4-FFF2-40B4-BE49-F238E27FC236}">
                <a16:creationId xmlns:a16="http://schemas.microsoft.com/office/drawing/2014/main" xmlns="" id="{1C6118F0-FAEE-4897-9648-882C8007F6FF}"/>
              </a:ext>
            </a:extLst>
          </p:cNvPr>
          <p:cNvSpPr txBox="1"/>
          <p:nvPr/>
        </p:nvSpPr>
        <p:spPr>
          <a:xfrm>
            <a:off x="7272245" y="885943"/>
            <a:ext cx="265044" cy="369332"/>
          </a:xfrm>
          <a:prstGeom prst="rect">
            <a:avLst/>
          </a:prstGeom>
          <a:noFill/>
        </p:spPr>
        <p:txBody>
          <a:bodyPr wrap="square" rtlCol="0">
            <a:spAutoFit/>
          </a:bodyPr>
          <a:lstStyle/>
          <a:p>
            <a:r>
              <a:rPr lang="es-GT" dirty="0">
                <a:solidFill>
                  <a:schemeClr val="accent2"/>
                </a:solidFill>
              </a:rPr>
              <a:t>6</a:t>
            </a:r>
          </a:p>
        </p:txBody>
      </p:sp>
      <p:pic>
        <p:nvPicPr>
          <p:cNvPr id="108" name="Picture 107">
            <a:extLst>
              <a:ext uri="{FF2B5EF4-FFF2-40B4-BE49-F238E27FC236}">
                <a16:creationId xmlns:a16="http://schemas.microsoft.com/office/drawing/2014/main" xmlns="" id="{849A5296-24EC-4771-9087-EEDF81029D93}"/>
              </a:ext>
            </a:extLst>
          </p:cNvPr>
          <p:cNvPicPr>
            <a:picLocks noChangeAspect="1"/>
          </p:cNvPicPr>
          <p:nvPr/>
        </p:nvPicPr>
        <p:blipFill>
          <a:blip r:embed="rId2"/>
          <a:stretch>
            <a:fillRect/>
          </a:stretch>
        </p:blipFill>
        <p:spPr>
          <a:xfrm>
            <a:off x="6882807" y="2853234"/>
            <a:ext cx="2911853" cy="2673708"/>
          </a:xfrm>
          <a:prstGeom prst="rect">
            <a:avLst/>
          </a:prstGeom>
        </p:spPr>
      </p:pic>
    </p:spTree>
    <p:extLst>
      <p:ext uri="{BB962C8B-B14F-4D97-AF65-F5344CB8AC3E}">
        <p14:creationId xmlns:p14="http://schemas.microsoft.com/office/powerpoint/2010/main" val="4863838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3039</TotalTime>
  <Words>6382</Words>
  <Application>Microsoft Office PowerPoint</Application>
  <PresentationFormat>Widescreen</PresentationFormat>
  <Paragraphs>640</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Times New Roman</vt:lpstr>
      <vt:lpstr>Trebuchet MS</vt:lpstr>
      <vt:lpstr>Wingdings 3</vt:lpstr>
      <vt:lpstr>Facet</vt:lpstr>
      <vt:lpstr>Optimización de los buscadores por concordancia de patrones basados en AFD</vt:lpstr>
      <vt:lpstr>Estados significativos de un AFN</vt:lpstr>
      <vt:lpstr>PowerPoint Presentation</vt:lpstr>
      <vt:lpstr>Construcción del Arbol</vt:lpstr>
      <vt:lpstr>Funciones calculadas a partir del árbol sintáctico</vt:lpstr>
      <vt:lpstr>Funciones calculadas a partir del árbol sintáctico</vt:lpstr>
      <vt:lpstr>Funciones calculadas a partir del árbol sintáctico</vt:lpstr>
      <vt:lpstr>Funciones calculadas a partir del árbol sintáctico</vt:lpstr>
      <vt:lpstr>PowerPoint Presentation</vt:lpstr>
      <vt:lpstr>PowerPoint Presentation</vt:lpstr>
      <vt:lpstr>Optimización de Estados del AFD</vt:lpstr>
      <vt:lpstr>Ejemplo:  (a|b)*abb  (Método de Subconjuntos)</vt:lpstr>
      <vt:lpstr>Análisis Sintáctico</vt:lpstr>
      <vt:lpstr>Función del Analizador Sintáctico</vt:lpstr>
      <vt:lpstr>Representación de gramáticas</vt:lpstr>
      <vt:lpstr>Manejo de los errores sintácticos</vt:lpstr>
      <vt:lpstr>Manejo de los errores sintácticos</vt:lpstr>
      <vt:lpstr>Estrategias para recuperarse de los errores</vt:lpstr>
      <vt:lpstr>Estrategias para recuperarse de los errores</vt:lpstr>
      <vt:lpstr>Estrategias para recuperarse de los errores</vt:lpstr>
      <vt:lpstr>Estrategias para recuperarse de los errores</vt:lpstr>
      <vt:lpstr>Gramáticas libres de contexto</vt:lpstr>
      <vt:lpstr>Derivaciones</vt:lpstr>
      <vt:lpstr>Derivaciones</vt:lpstr>
      <vt:lpstr>Árboles de análisis sintáctico y derivaciones</vt:lpstr>
      <vt:lpstr>Árboles de análisis sintáctico y derivaciones</vt:lpstr>
      <vt:lpstr>Ambigüedad</vt:lpstr>
      <vt:lpstr>Comparación entre gramáticas libres de contexto y expresiones regulares</vt:lpstr>
      <vt:lpstr>Eliminación de Ambigüedad </vt:lpstr>
      <vt:lpstr>Eliminación de la recursividad por la izquierda</vt:lpstr>
      <vt:lpstr>Recursividad Directa</vt:lpstr>
      <vt:lpstr>Ejemplo Recursividad Directa</vt:lpstr>
      <vt:lpstr>Ejemplo Recursividad Indirecta</vt:lpstr>
      <vt:lpstr>Ejemplo Recursividad Indirecta</vt:lpstr>
      <vt:lpstr>Factorización por la Izquierda</vt:lpstr>
      <vt:lpstr>Factorización por la Izquierda</vt:lpstr>
      <vt:lpstr>Análisis sintáctico descendente</vt:lpstr>
      <vt:lpstr>Análisis Sintáctico Descendente</vt:lpstr>
      <vt:lpstr>Análisis sintáctico de descenso recursivo</vt:lpstr>
      <vt:lpstr>Función Primero</vt:lpstr>
      <vt:lpstr>Función Siguiente</vt:lpstr>
      <vt:lpstr>Ejemplo</vt:lpstr>
      <vt:lpstr>Gramáticas LL(1)</vt:lpstr>
      <vt:lpstr>Análisis sintáctico predictivo no recursivo</vt:lpstr>
      <vt:lpstr>Tabla de Análisis Sintáctico M</vt:lpstr>
      <vt:lpstr>Ejemplo de Tabla de Análisis Sintáctico M</vt:lpstr>
      <vt:lpstr>Ejemplo de Tabla de Análisis Sintáctico M</vt:lpstr>
      <vt:lpstr>Ejemplo de Tabla de Análisis Sintáctico M</vt:lpstr>
      <vt:lpstr>Recuperación de errores en el análisis sintáctico predictivo</vt:lpstr>
      <vt:lpstr>Recuperación de errores en el análisis sintáctico predictivo</vt:lpstr>
      <vt:lpstr>Recuperación de errores en el análisis sintáctico predictivo</vt:lpstr>
      <vt:lpstr>Recuperación de errores en el análisis sintáctico predictivo</vt:lpstr>
      <vt:lpstr>Recuperación de errores en el análisis sintáctico predictivo</vt:lpstr>
      <vt:lpstr>Análisis Sintáctico Ascendente</vt:lpstr>
      <vt:lpstr>Reducciones</vt:lpstr>
      <vt:lpstr>Poda de Mangos</vt:lpstr>
      <vt:lpstr>Análisis sintáctico de desplazamiento-reducción</vt:lpstr>
      <vt:lpstr>Análisis sintáctico de desplazamiento-reducción</vt:lpstr>
      <vt:lpstr>Conflictos durante el análisis sintáctico de desplazamiento-reducción</vt:lpstr>
      <vt:lpstr>SLR (LR simple)</vt:lpstr>
      <vt:lpstr>Operación Cerradura</vt:lpstr>
      <vt:lpstr>Función Ir_A</vt:lpstr>
      <vt:lpstr>Conjunto de Elementos</vt:lpstr>
      <vt:lpstr>Tabla de Análisis Sintáctico SLR</vt:lpstr>
      <vt:lpstr>PowerPoint Presentation</vt:lpstr>
      <vt:lpstr>PowerPoint Presentation</vt:lpstr>
      <vt:lpstr>PowerPoint Presentation</vt:lpstr>
      <vt:lpstr>Prefijos Viables</vt:lpstr>
      <vt:lpstr>LR(1) o LR Canónico</vt:lpstr>
      <vt:lpstr>Operación Cerradura</vt:lpstr>
      <vt:lpstr>Función Ir_A</vt:lpstr>
      <vt:lpstr>Conjunto de Elementos</vt:lpstr>
      <vt:lpstr>Tabla de Análisis Sintáctico LR(1)</vt:lpstr>
      <vt:lpstr>Tabla de Análisis Sintáctico LR(1)</vt:lpstr>
      <vt:lpstr>LALR (Look-Ahead LR)</vt:lpstr>
      <vt:lpstr>Tabla de Análisis Sintáctico LALR</vt:lpstr>
      <vt:lpstr>Tabla de Análisis Sintáctico LALR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Optimización de los buscadores por concordancia de patrones basados en AFD</dc:title>
  <dc:creator>Manuel Haroldo Castillo Reyna</dc:creator>
  <cp:lastModifiedBy>Manuel Castillo</cp:lastModifiedBy>
  <cp:revision>98</cp:revision>
  <dcterms:created xsi:type="dcterms:W3CDTF">2020-03-18T14:53:31Z</dcterms:created>
  <dcterms:modified xsi:type="dcterms:W3CDTF">2020-04-30T14:15:25Z</dcterms:modified>
</cp:coreProperties>
</file>